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22"/>
  </p:notesMasterIdLst>
  <p:handoutMasterIdLst>
    <p:handoutMasterId r:id="rId23"/>
  </p:handoutMasterIdLst>
  <p:sldIdLst>
    <p:sldId id="256" r:id="rId2"/>
    <p:sldId id="257" r:id="rId3"/>
    <p:sldId id="271" r:id="rId4"/>
    <p:sldId id="262" r:id="rId5"/>
    <p:sldId id="276" r:id="rId6"/>
    <p:sldId id="259" r:id="rId7"/>
    <p:sldId id="260" r:id="rId8"/>
    <p:sldId id="258" r:id="rId9"/>
    <p:sldId id="261" r:id="rId10"/>
    <p:sldId id="273" r:id="rId11"/>
    <p:sldId id="272" r:id="rId12"/>
    <p:sldId id="274" r:id="rId13"/>
    <p:sldId id="275" r:id="rId14"/>
    <p:sldId id="269" r:id="rId15"/>
    <p:sldId id="263" r:id="rId16"/>
    <p:sldId id="264" r:id="rId17"/>
    <p:sldId id="265" r:id="rId18"/>
    <p:sldId id="267" r:id="rId19"/>
    <p:sldId id="268" r:id="rId20"/>
    <p:sldId id="270" r:id="rId21"/>
  </p:sldIdLst>
  <p:sldSz cx="9144000" cy="6858000" type="screen4x3"/>
  <p:notesSz cx="7010400" cy="92964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872" autoAdjust="0"/>
  </p:normalViewPr>
  <p:slideViewPr>
    <p:cSldViewPr snapToGrid="0" showGuides="1">
      <p:cViewPr varScale="1">
        <p:scale>
          <a:sx n="64" d="100"/>
          <a:sy n="64" d="100"/>
        </p:scale>
        <p:origin x="-702" y="-108"/>
      </p:cViewPr>
      <p:guideLst>
        <p:guide orient="horz" pos="4319"/>
        <p:guide pos="5759"/>
      </p:guideLst>
    </p:cSldViewPr>
  </p:slideViewPr>
  <p:outlineViewPr>
    <p:cViewPr>
      <p:scale>
        <a:sx n="33" d="100"/>
        <a:sy n="33" d="100"/>
      </p:scale>
      <p:origin x="0" y="162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a:defRPr sz="1200">
                <a:latin typeface="Calibri" pitchFamily="-108" charset="0"/>
                <a:ea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charset="0"/>
              </a:defRPr>
            </a:lvl1pPr>
          </a:lstStyle>
          <a:p>
            <a:fld id="{A57CF2A5-6479-4543-9C20-C0E908922296}" type="datetime1">
              <a:rPr lang="en-US"/>
              <a:pPr/>
              <a:t>8/20/2009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a:defRPr sz="1200">
                <a:latin typeface="Calibri" pitchFamily="-108" charset="0"/>
                <a:ea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charset="0"/>
              </a:defRPr>
            </a:lvl1pPr>
          </a:lstStyle>
          <a:p>
            <a:fld id="{FE73BF53-4775-49A0-9A85-B80F8F782362}"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a:defRPr sz="1200">
                <a:latin typeface="Calibri" pitchFamily="-108" charset="0"/>
                <a:ea typeface="ＭＳ Ｐゴシック" pitchFamily="-108" charset="-128"/>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charset="0"/>
              </a:defRPr>
            </a:lvl1pPr>
          </a:lstStyle>
          <a:p>
            <a:fld id="{F7FD3F2F-2449-4F85-9726-AC572C2ABC26}" type="datetime1">
              <a:rPr lang="en-US"/>
              <a:pPr/>
              <a:t>8/20/2009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wrap="square" lIns="93177" tIns="46589" rIns="93177" bIns="46589"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a:defRPr sz="1200">
                <a:latin typeface="Calibri" pitchFamily="-108" charset="0"/>
                <a:ea typeface="ＭＳ Ｐゴシック" pitchFamily="-108" charset="-128"/>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charset="0"/>
              </a:defRPr>
            </a:lvl1pPr>
          </a:lstStyle>
          <a:p>
            <a:fld id="{C934D6C8-27B3-448A-BF09-14C4F2BB0A4A}"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r>
              <a:rPr lang="en-US" dirty="0" smtClean="0">
                <a:ea typeface="ＭＳ Ｐゴシック" charset="-128"/>
              </a:rPr>
              <a:t>Pick three relatively neutral words which are the names of tangible things, </a:t>
            </a:r>
          </a:p>
          <a:p>
            <a:r>
              <a:rPr lang="en-US" dirty="0" smtClean="0">
                <a:ea typeface="ＭＳ Ｐゴシック" charset="-128"/>
              </a:rPr>
              <a:t>e.g.,</a:t>
            </a:r>
            <a:r>
              <a:rPr lang="en-US" b="1" dirty="0" smtClean="0">
                <a:ea typeface="ＭＳ Ｐゴシック" charset="-128"/>
              </a:rPr>
              <a:t> face, velvet, church</a:t>
            </a:r>
          </a:p>
          <a:p>
            <a:r>
              <a:rPr lang="en-US" dirty="0" smtClean="0">
                <a:ea typeface="ＭＳ Ｐゴシック" charset="-128"/>
              </a:rPr>
              <a:t>Suggest having pt draw the circle in CDT.</a:t>
            </a:r>
          </a:p>
        </p:txBody>
      </p:sp>
      <p:sp>
        <p:nvSpPr>
          <p:cNvPr id="28676" name="Slide Number Placeholder 3"/>
          <p:cNvSpPr>
            <a:spLocks noGrp="1"/>
          </p:cNvSpPr>
          <p:nvPr>
            <p:ph type="sldNum" sz="quarter" idx="5"/>
          </p:nvPr>
        </p:nvSpPr>
        <p:spPr bwMode="auto">
          <a:noFill/>
          <a:ln>
            <a:miter lim="800000"/>
            <a:headEnd/>
            <a:tailEnd/>
          </a:ln>
        </p:spPr>
        <p:txBody>
          <a:bodyPr/>
          <a:lstStyle/>
          <a:p>
            <a:fld id="{2BA508A4-4D51-4B17-93A3-9DFDEBE4ED3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50% of LBD pts extreme </a:t>
            </a:r>
            <a:r>
              <a:rPr lang="en-US" dirty="0" err="1" smtClean="0"/>
              <a:t>neuroleptic</a:t>
            </a:r>
            <a:r>
              <a:rPr lang="en-US" dirty="0" smtClean="0"/>
              <a:t> sensitivity. </a:t>
            </a:r>
            <a:endParaRPr lang="en-US" dirty="0"/>
          </a:p>
        </p:txBody>
      </p:sp>
      <p:sp>
        <p:nvSpPr>
          <p:cNvPr id="4" name="Slide Number Placeholder 3"/>
          <p:cNvSpPr>
            <a:spLocks noGrp="1"/>
          </p:cNvSpPr>
          <p:nvPr>
            <p:ph type="sldNum" sz="quarter" idx="10"/>
          </p:nvPr>
        </p:nvSpPr>
        <p:spPr/>
        <p:txBody>
          <a:bodyPr/>
          <a:lstStyle/>
          <a:p>
            <a:fld id="{C934D6C8-27B3-448A-BF09-14C4F2BB0A4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r>
              <a:rPr lang="en-US" dirty="0" smtClean="0">
                <a:ea typeface="ＭＳ Ｐゴシック" charset="-128"/>
              </a:rPr>
              <a:t>Most don’t remember or act on what they’re told right after diagnosis.</a:t>
            </a:r>
          </a:p>
          <a:p>
            <a:r>
              <a:rPr lang="en-US" dirty="0" smtClean="0">
                <a:ea typeface="ＭＳ Ｐゴシック" charset="-128"/>
              </a:rPr>
              <a:t>Need emotional perspective to begin coping.</a:t>
            </a:r>
          </a:p>
          <a:p>
            <a:r>
              <a:rPr lang="en-US" dirty="0" smtClean="0">
                <a:ea typeface="ＭＳ Ｐゴシック" charset="-128"/>
              </a:rPr>
              <a:t>Support includes encouragement</a:t>
            </a:r>
            <a:r>
              <a:rPr lang="en-US" baseline="0" dirty="0" smtClean="0">
                <a:ea typeface="ＭＳ Ｐゴシック" charset="-128"/>
              </a:rPr>
              <a:t> in self-care to prevent depression, burnout, &amp; other stress-related issues.</a:t>
            </a:r>
            <a:endParaRPr lang="en-US" dirty="0" smtClean="0">
              <a:ea typeface="ＭＳ Ｐゴシック" charset="-128"/>
            </a:endParaRPr>
          </a:p>
        </p:txBody>
      </p:sp>
      <p:sp>
        <p:nvSpPr>
          <p:cNvPr id="33796" name="Slide Number Placeholder 3"/>
          <p:cNvSpPr>
            <a:spLocks noGrp="1"/>
          </p:cNvSpPr>
          <p:nvPr>
            <p:ph type="sldNum" sz="quarter" idx="5"/>
          </p:nvPr>
        </p:nvSpPr>
        <p:spPr bwMode="auto">
          <a:noFill/>
          <a:ln>
            <a:miter lim="800000"/>
            <a:headEnd/>
            <a:tailEnd/>
          </a:ln>
        </p:spPr>
        <p:txBody>
          <a:bodyPr/>
          <a:lstStyle/>
          <a:p>
            <a:fld id="{EB815AAA-9635-47B7-BA2C-6F7B80013FEB}"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r>
              <a:rPr lang="en-US" dirty="0" smtClean="0">
                <a:ea typeface="ＭＳ Ｐゴシック" charset="-128"/>
              </a:rPr>
              <a:t>PWDs are very sensitive to the social environment and what people think of them. </a:t>
            </a:r>
          </a:p>
          <a:p>
            <a:r>
              <a:rPr lang="en-US" dirty="0" smtClean="0">
                <a:ea typeface="ＭＳ Ｐゴシック" charset="-128"/>
              </a:rPr>
              <a:t>Like other marginalized groups, they will mirror others’ expectations of them.</a:t>
            </a:r>
          </a:p>
          <a:p>
            <a:r>
              <a:rPr lang="en-US" dirty="0" err="1" smtClean="0">
                <a:ea typeface="ＭＳ Ｐゴシック" charset="-128"/>
              </a:rPr>
              <a:t>Sabat</a:t>
            </a:r>
            <a:r>
              <a:rPr lang="en-US" dirty="0" smtClean="0">
                <a:ea typeface="ＭＳ Ｐゴシック" charset="-128"/>
              </a:rPr>
              <a:t>: Many symptoms are</a:t>
            </a:r>
            <a:r>
              <a:rPr lang="en-US" baseline="0" dirty="0" smtClean="0">
                <a:ea typeface="ＭＳ Ｐゴシック" charset="-128"/>
              </a:rPr>
              <a:t> responses to how they are treated and subside when treated supportively.</a:t>
            </a:r>
            <a:r>
              <a:rPr lang="en-US" dirty="0" smtClean="0">
                <a:ea typeface="ＭＳ Ｐゴシック" charset="-128"/>
              </a:rPr>
              <a:t> </a:t>
            </a:r>
          </a:p>
        </p:txBody>
      </p:sp>
      <p:sp>
        <p:nvSpPr>
          <p:cNvPr id="35844" name="Slide Number Placeholder 3"/>
          <p:cNvSpPr>
            <a:spLocks noGrp="1"/>
          </p:cNvSpPr>
          <p:nvPr>
            <p:ph type="sldNum" sz="quarter" idx="5"/>
          </p:nvPr>
        </p:nvSpPr>
        <p:spPr bwMode="auto">
          <a:noFill/>
          <a:ln>
            <a:miter lim="800000"/>
            <a:headEnd/>
            <a:tailEnd/>
          </a:ln>
        </p:spPr>
        <p:txBody>
          <a:bodyPr/>
          <a:lstStyle/>
          <a:p>
            <a:fld id="{D78B3082-6CD4-49C0-80EE-3C6A2A4F8759}"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r>
              <a:rPr lang="en-US" smtClean="0">
                <a:ea typeface="ＭＳ Ｐゴシック" charset="-128"/>
              </a:rPr>
              <a:t>Need emotional support for not becoming over-burdened. Need medical f/up because increased risk of stress-related diseases but tend to postpone care.</a:t>
            </a:r>
          </a:p>
        </p:txBody>
      </p:sp>
      <p:sp>
        <p:nvSpPr>
          <p:cNvPr id="37892" name="Slide Number Placeholder 3"/>
          <p:cNvSpPr>
            <a:spLocks noGrp="1"/>
          </p:cNvSpPr>
          <p:nvPr>
            <p:ph type="sldNum" sz="quarter" idx="5"/>
          </p:nvPr>
        </p:nvSpPr>
        <p:spPr bwMode="auto">
          <a:noFill/>
          <a:ln>
            <a:miter lim="800000"/>
            <a:headEnd/>
            <a:tailEnd/>
          </a:ln>
        </p:spPr>
        <p:txBody>
          <a:bodyPr/>
          <a:lstStyle/>
          <a:p>
            <a:fld id="{FE1786C7-B3E4-492B-A692-D1BF162609DC}"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r>
              <a:rPr lang="en-US" smtClean="0">
                <a:ea typeface="ＭＳ Ｐゴシック" charset="-128"/>
              </a:rPr>
              <a:t>Designed to maintain contented involvement and support the PWD in the home as long as possible.</a:t>
            </a:r>
          </a:p>
        </p:txBody>
      </p:sp>
      <p:sp>
        <p:nvSpPr>
          <p:cNvPr id="39940" name="Slide Number Placeholder 3"/>
          <p:cNvSpPr>
            <a:spLocks noGrp="1"/>
          </p:cNvSpPr>
          <p:nvPr>
            <p:ph type="sldNum" sz="quarter" idx="5"/>
          </p:nvPr>
        </p:nvSpPr>
        <p:spPr bwMode="auto">
          <a:noFill/>
          <a:ln>
            <a:miter lim="800000"/>
            <a:headEnd/>
            <a:tailEnd/>
          </a:ln>
        </p:spPr>
        <p:txBody>
          <a:bodyPr/>
          <a:lstStyle/>
          <a:p>
            <a:fld id="{87534C67-0F6C-4C54-B6C4-A34D641FEAB2}" type="slidenum">
              <a:rPr lang="en-US"/>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dirty="0" smtClean="0">
                <a:ea typeface="ＭＳ Ｐゴシック" charset="-128"/>
              </a:rPr>
              <a:t>Huge lag between earliest symptoms and diagnosis.</a:t>
            </a:r>
          </a:p>
          <a:p>
            <a:r>
              <a:rPr lang="en-US" dirty="0" smtClean="0">
                <a:ea typeface="ＭＳ Ｐゴシック" charset="-128"/>
              </a:rPr>
              <a:t>Memory disorders and managed care are</a:t>
            </a:r>
            <a:r>
              <a:rPr lang="en-US" baseline="0" dirty="0" smtClean="0">
                <a:ea typeface="ＭＳ Ｐゴシック" charset="-128"/>
              </a:rPr>
              <a:t> a bad fit for one another.</a:t>
            </a:r>
          </a:p>
          <a:p>
            <a:r>
              <a:rPr lang="en-US" baseline="0" dirty="0" smtClean="0">
                <a:ea typeface="ＭＳ Ｐゴシック" charset="-128"/>
              </a:rPr>
              <a:t>How to overcome these obstacles:</a:t>
            </a:r>
          </a:p>
          <a:p>
            <a:r>
              <a:rPr lang="en-US" baseline="0" dirty="0" smtClean="0">
                <a:ea typeface="ＭＳ Ｐゴシック" charset="-128"/>
              </a:rPr>
              <a:t>	Physician ask about memory, performance on complex tasks, and executive functioning.</a:t>
            </a:r>
          </a:p>
          <a:p>
            <a:r>
              <a:rPr lang="en-US" baseline="0" dirty="0" smtClean="0">
                <a:ea typeface="ＭＳ Ｐゴシック" charset="-128"/>
              </a:rPr>
              <a:t>	Ask family member about pt’s functioning.</a:t>
            </a:r>
          </a:p>
          <a:p>
            <a:r>
              <a:rPr lang="en-US" baseline="0" dirty="0" smtClean="0">
                <a:ea typeface="ＭＳ Ｐゴシック" charset="-128"/>
              </a:rPr>
              <a:t>	Give screening test.</a:t>
            </a:r>
            <a:endParaRPr lang="en-US" dirty="0" smtClean="0">
              <a:ea typeface="ＭＳ Ｐゴシック" charset="-128"/>
            </a:endParaRPr>
          </a:p>
        </p:txBody>
      </p:sp>
      <p:sp>
        <p:nvSpPr>
          <p:cNvPr id="21508" name="Slide Number Placeholder 3"/>
          <p:cNvSpPr>
            <a:spLocks noGrp="1"/>
          </p:cNvSpPr>
          <p:nvPr>
            <p:ph type="sldNum" sz="quarter" idx="5"/>
          </p:nvPr>
        </p:nvSpPr>
        <p:spPr bwMode="auto">
          <a:noFill/>
          <a:ln>
            <a:miter lim="800000"/>
            <a:headEnd/>
            <a:tailEnd/>
          </a:ln>
        </p:spPr>
        <p:txBody>
          <a:bodyPr/>
          <a:lstStyle/>
          <a:p>
            <a:fld id="{F6B6513C-BE32-49D7-947B-3E3774FBBB7F}"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Differential response to</a:t>
            </a:r>
            <a:r>
              <a:rPr lang="en-US" baseline="0" dirty="0" smtClean="0"/>
              <a:t> anti-psychotic meds in AD/LBD.</a:t>
            </a:r>
          </a:p>
          <a:p>
            <a:r>
              <a:rPr lang="en-US" baseline="0" dirty="0" smtClean="0"/>
              <a:t>Example of Al.</a:t>
            </a:r>
            <a:endParaRPr lang="en-US" dirty="0"/>
          </a:p>
        </p:txBody>
      </p:sp>
      <p:sp>
        <p:nvSpPr>
          <p:cNvPr id="4" name="Slide Number Placeholder 3"/>
          <p:cNvSpPr>
            <a:spLocks noGrp="1"/>
          </p:cNvSpPr>
          <p:nvPr>
            <p:ph type="sldNum" sz="quarter" idx="10"/>
          </p:nvPr>
        </p:nvSpPr>
        <p:spPr/>
        <p:txBody>
          <a:bodyPr/>
          <a:lstStyle/>
          <a:p>
            <a:fld id="{C934D6C8-27B3-448A-BF09-14C4F2BB0A4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4D6C8-27B3-448A-BF09-14C4F2BB0A4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5" name="Title Placeholder 1"/>
          <p:cNvSpPr txBox="1">
            <a:spLocks/>
          </p:cNvSpPr>
          <p:nvPr userDrawn="1"/>
        </p:nvSpPr>
        <p:spPr bwMode="auto">
          <a:xfrm>
            <a:off x="457200" y="274638"/>
            <a:ext cx="8229600" cy="1143000"/>
          </a:xfrm>
          <a:prstGeom prst="rect">
            <a:avLst/>
          </a:prstGeom>
          <a:noFill/>
          <a:ln w="9525">
            <a:noFill/>
            <a:miter lim="800000"/>
            <a:headEnd/>
            <a:tailEnd/>
          </a:ln>
        </p:spPr>
        <p:txBody>
          <a:bodyPr anchor="ctr"/>
          <a:lstStyle/>
          <a:p>
            <a:pPr algn="ctr" eaLnBrk="0" hangingPunct="0">
              <a:defRPr/>
            </a:pPr>
            <a:endParaRPr lang="en-US" sz="4400" b="1" dirty="0">
              <a:solidFill>
                <a:schemeClr val="bg1"/>
              </a:solidFill>
              <a:latin typeface="+mj-lt"/>
              <a:ea typeface="ＭＳ Ｐゴシック" pitchFamily="-108" charset="-128"/>
              <a:cs typeface="ＭＳ Ｐゴシック" pitchFamily="-108" charset="-128"/>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15"/>
          <p:cNvSpPr>
            <a:spLocks noGrp="1"/>
          </p:cNvSpPr>
          <p:nvPr>
            <p:ph type="dt" sz="half" idx="10"/>
          </p:nvPr>
        </p:nvSpPr>
        <p:spPr/>
        <p:txBody>
          <a:bodyPr/>
          <a:lstStyle>
            <a:lvl1pPr>
              <a:defRPr/>
            </a:lvl1pPr>
          </a:lstStyle>
          <a:p>
            <a:fld id="{91CA3D3A-2D06-43C7-8000-A3180FA01D14}" type="datetime1">
              <a:rPr lang="en-US"/>
              <a:pPr/>
              <a:t>8/20/2009</a:t>
            </a:fld>
            <a:endParaRPr lang="en-US"/>
          </a:p>
        </p:txBody>
      </p:sp>
      <p:sp>
        <p:nvSpPr>
          <p:cNvPr id="7" name="Footer Placeholder 1"/>
          <p:cNvSpPr>
            <a:spLocks noGrp="1"/>
          </p:cNvSpPr>
          <p:nvPr>
            <p:ph type="ftr" sz="quarter" idx="11"/>
          </p:nvPr>
        </p:nvSpPr>
        <p:spPr/>
        <p:txBody>
          <a:bodyPr/>
          <a:lstStyle>
            <a:lvl1pPr>
              <a:defRPr/>
            </a:lvl1pPr>
          </a:lstStyle>
          <a:p>
            <a:pPr>
              <a:defRPr/>
            </a:pPr>
            <a:endParaRPr lang="en-US"/>
          </a:p>
        </p:txBody>
      </p:sp>
      <p:sp>
        <p:nvSpPr>
          <p:cNvPr id="8" name="Slide Number Placeholder 14"/>
          <p:cNvSpPr>
            <a:spLocks noGrp="1"/>
          </p:cNvSpPr>
          <p:nvPr>
            <p:ph type="sldNum" sz="quarter" idx="12"/>
          </p:nvPr>
        </p:nvSpPr>
        <p:spPr>
          <a:xfrm>
            <a:off x="8229600" y="6473825"/>
            <a:ext cx="758825" cy="247650"/>
          </a:xfrm>
        </p:spPr>
        <p:txBody>
          <a:bodyPr/>
          <a:lstStyle>
            <a:lvl1pPr>
              <a:defRPr/>
            </a:lvl1pPr>
          </a:lstStyle>
          <a:p>
            <a:fld id="{489253FF-EE97-4B60-95F3-CC3F843C3DB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fld id="{A23890B6-27C4-45D8-9C1B-8E2CB177654A}" type="datetime1">
              <a:rPr lang="en-US"/>
              <a:pPr/>
              <a:t>8/20/2009</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C745B074-7BD4-4457-B436-E57E572D6136}" type="slidenum">
              <a:rPr lang="en-US"/>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1E9C1FD-3980-4C82-86CB-DD20171498CD}" type="datetime1">
              <a:rPr lang="en-US"/>
              <a:pPr/>
              <a:t>8/20/2009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6E83EA2-3678-4E38-9055-9B00B9886B65}" type="slidenum">
              <a:rPr lang="en-US"/>
              <a:pPr/>
              <a:t>‹#›</a:t>
            </a:fld>
            <a:endParaRPr 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Title Placeholder 1"/>
          <p:cNvSpPr txBox="1">
            <a:spLocks/>
          </p:cNvSpPr>
          <p:nvPr userDrawn="1"/>
        </p:nvSpPr>
        <p:spPr bwMode="auto">
          <a:xfrm>
            <a:off x="457200" y="274638"/>
            <a:ext cx="8229600" cy="1143000"/>
          </a:xfrm>
          <a:prstGeom prst="rect">
            <a:avLst/>
          </a:prstGeom>
          <a:noFill/>
          <a:ln w="9525">
            <a:noFill/>
            <a:miter lim="800000"/>
            <a:headEnd/>
            <a:tailEnd/>
          </a:ln>
        </p:spPr>
        <p:txBody>
          <a:bodyPr anchor="ctr"/>
          <a:lstStyle/>
          <a:p>
            <a:pPr algn="ctr" eaLnBrk="0" hangingPunct="0">
              <a:defRPr/>
            </a:pPr>
            <a:endParaRPr lang="en-US" sz="4400" b="1" dirty="0">
              <a:solidFill>
                <a:schemeClr val="bg1"/>
              </a:solidFill>
              <a:latin typeface="+mj-lt"/>
              <a:ea typeface="ＭＳ Ｐゴシック" pitchFamily="-108" charset="-128"/>
              <a:cs typeface="ＭＳ Ｐゴシック" pitchFamily="-108" charset="-128"/>
            </a:endParaRPr>
          </a:p>
        </p:txBody>
      </p:sp>
      <p:sp>
        <p:nvSpPr>
          <p:cNvPr id="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wrap="square" lIns="91440" tIns="45720" rIns="91440" bIns="45720" numCol="1" anchorCtr="0" compatLnSpc="1">
            <a:prstTxWarp prst="textNoShape">
              <a:avLst/>
            </a:prstTxWarp>
          </a:bodyPr>
          <a:lstStyle/>
          <a:p>
            <a:pPr lvl="0"/>
            <a:endParaRPr lang="en-US" dirty="0" smtClean="0"/>
          </a:p>
        </p:txBody>
      </p:sp>
      <p:sp>
        <p:nvSpPr>
          <p:cNvPr id="10" name="Text Placeholder 2"/>
          <p:cNvSpPr>
            <a:spLocks noGrp="1"/>
          </p:cNvSpPr>
          <p:nvPr>
            <p:ph idx="1"/>
          </p:nvPr>
        </p:nvSpPr>
        <p:spPr bwMode="auto">
          <a:xfrm>
            <a:off x="457200" y="1600200"/>
            <a:ext cx="8229600" cy="4525963"/>
          </a:xfrm>
          <a:prstGeom prst="rect">
            <a:avLst/>
          </a:prstGeom>
          <a:noFill/>
          <a:ln w="9525">
            <a:noFill/>
            <a:miter lim="800000"/>
            <a:headEnd/>
            <a:tailEnd/>
          </a:ln>
        </p:spPr>
        <p:txBody>
          <a:bodyPr/>
          <a:lstStyle>
            <a:lvl1pPr algn="l">
              <a:defRPr sz="3200"/>
            </a:lvl1pPr>
            <a:lvl2pPr marL="685800" indent="-228600" algn="l">
              <a:spcBef>
                <a:spcPts val="600"/>
              </a:spcBef>
              <a:buFont typeface="Arial" pitchFamily="34" charset="0"/>
              <a:buChar char="•"/>
              <a:defRPr sz="3200" b="1">
                <a:solidFill>
                  <a:schemeClr val="bg1"/>
                </a:solidFill>
              </a:defRPr>
            </a:lvl2pPr>
            <a:lvl3pPr marL="685800" algn="l">
              <a:spcBef>
                <a:spcPts val="400"/>
              </a:spcBef>
              <a:defRPr sz="2400" b="1">
                <a:solidFill>
                  <a:schemeClr val="bg1"/>
                </a:solidFill>
              </a:defRPr>
            </a:lvl3pPr>
          </a:lstStyle>
          <a:p>
            <a:pPr lvl="0"/>
            <a:endParaRPr lang="en-US" dirty="0" smtClean="0"/>
          </a:p>
        </p:txBody>
      </p:sp>
      <p:sp>
        <p:nvSpPr>
          <p:cNvPr id="5" name="Slide Number Placeholder 5"/>
          <p:cNvSpPr>
            <a:spLocks noGrp="1"/>
          </p:cNvSpPr>
          <p:nvPr>
            <p:ph type="sldNum" sz="quarter" idx="10"/>
          </p:nvPr>
        </p:nvSpPr>
        <p:spPr>
          <a:xfrm>
            <a:off x="8229600" y="6248400"/>
            <a:ext cx="533400" cy="365125"/>
          </a:xfrm>
        </p:spPr>
        <p:txBody>
          <a:bodyPr/>
          <a:lstStyle>
            <a:lvl1pPr>
              <a:defRPr b="1">
                <a:solidFill>
                  <a:schemeClr val="bg1"/>
                </a:solidFill>
                <a:latin typeface="Franklin Gothic Medium" charset="0"/>
              </a:defRPr>
            </a:lvl1pPr>
          </a:lstStyle>
          <a:p>
            <a:fld id="{F4CB0514-7C4B-4E85-B7F4-C20879FBC67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fld id="{1B11C049-011D-4834-93EC-D978AF010033}" type="datetime1">
              <a:rPr lang="en-US"/>
              <a:pPr/>
              <a:t>8/20/2009</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fld id="{8F219A58-545C-4D83-937E-9D995FE6D65E}" type="slidenum">
              <a:rPr lang="en-US"/>
              <a:pPr/>
              <a:t>‹#›</a:t>
            </a:fld>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fld id="{19BFB1D2-CA46-42D0-9279-B5AA3F6412A6}" type="datetime1">
              <a:rPr lang="en-US"/>
              <a:pPr/>
              <a:t>8/20/2009</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fld id="{EFCC2914-E59A-463E-B4BE-CC4F375CB266}"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fld id="{748197C3-4217-40F1-B2BE-4FA64DA85AD4}" type="datetime1">
              <a:rPr lang="en-US"/>
              <a:pPr/>
              <a:t>8/20/2009</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fld id="{22F42EB3-1281-484D-80D9-A7F383137A6D}" type="slidenum">
              <a:rPr lang="en-US"/>
              <a:pPr/>
              <a:t>‹#›</a:t>
            </a:fld>
            <a:endParaRPr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fld id="{C7CE88A3-89FA-40C4-8042-8949C819F2D4}" type="datetime1">
              <a:rPr lang="en-US"/>
              <a:pPr/>
              <a:t>8/20/2009</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fld id="{616CEACA-9B08-484E-9C51-1AA0A578F762}" type="slidenum">
              <a:rPr lang="en-US"/>
              <a:pPr/>
              <a:t>‹#›</a:t>
            </a:fld>
            <a:endParaRPr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fld id="{DDAE03C3-4CF1-437B-8B59-5A9B668953D0}" type="datetime1">
              <a:rPr lang="en-US"/>
              <a:pPr/>
              <a:t>8/20/2009</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F4386C46-8523-44D5-8D63-04946CB303C7}" type="slidenum">
              <a:rPr lang="en-US"/>
              <a:pPr/>
              <a:t>‹#›</a:t>
            </a:fld>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fld id="{B23E71EE-C92A-40E7-B0F3-40A1EA92F1DE}" type="datetime1">
              <a:rPr lang="en-US"/>
              <a:pPr/>
              <a:t>8/20/2009</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fld id="{7CA42337-61CD-4CE0-9AF1-4EBBC851E509}" type="slidenum">
              <a:rPr lang="en-US"/>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fld id="{90B2313C-9C51-4E06-BF7F-BB0A2586AC46}" type="datetime1">
              <a:rPr lang="en-US"/>
              <a:pPr/>
              <a:t>8/20/2009</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29B5786F-77D6-4318-BB49-8B78DA5A90AD}" type="slidenum">
              <a:rPr lang="en-US"/>
              <a:pPr/>
              <a:t>‹#›</a:t>
            </a:fld>
            <a:endParaRPr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fld id="{993195C4-465B-4256-894D-6FA58542E6BF}" type="datetime1">
              <a:rPr lang="en-US"/>
              <a:pPr/>
              <a:t>8/20/2009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fld id="{EF419FBB-5FF1-42F3-A51E-0C284142EA3A}" type="slidenum">
              <a:rPr lang="en-US"/>
              <a:pPr/>
              <a:t>‹#›</a:t>
            </a:fld>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wrap="square" lIns="91440" tIns="45720" rIns="91440" bIns="45720" numCol="1" anchor="t" anchorCtr="0" compatLnSpc="1">
            <a:prstTxWarp prst="textNoShape">
              <a:avLst/>
            </a:prstTxWarp>
          </a:bodyPr>
          <a:lstStyle>
            <a:lvl1pPr>
              <a:defRPr sz="1200">
                <a:solidFill>
                  <a:srgbClr val="D38E27"/>
                </a:solidFill>
              </a:defRPr>
            </a:lvl1pPr>
          </a:lstStyle>
          <a:p>
            <a:fld id="{19197095-E8B6-4755-94E5-63013FAF18F4}" type="datetime1">
              <a:rPr lang="en-US"/>
              <a:pPr/>
              <a:t>8/20/2009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dirty="0">
                <a:solidFill>
                  <a:schemeClr val="accent1">
                    <a:shade val="75000"/>
                  </a:schemeClr>
                </a:solidFill>
                <a:ea typeface="ＭＳ Ｐゴシック" pitchFamily="-108" charset="-128"/>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D38E27"/>
                </a:solidFill>
              </a:defRPr>
            </a:lvl1pPr>
          </a:lstStyle>
          <a:p>
            <a:fld id="{C93F7D99-12AE-4D4F-B230-37C0F039A6BE}" type="slidenum">
              <a:rPr lang="en-US"/>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ea typeface="ＭＳ Ｐゴシック" pitchFamily="-108" charset="-128"/>
            </a:endParaRPr>
          </a:p>
        </p:txBody>
      </p:sp>
      <p:pic>
        <p:nvPicPr>
          <p:cNvPr id="1040" name="Picture 12" descr="alz_white_horz_notag_pct.pct"/>
          <p:cNvPicPr preferRelativeResize="0">
            <a:picLocks noChangeAspect="1"/>
          </p:cNvPicPr>
          <p:nvPr userDrawn="1"/>
        </p:nvPicPr>
        <p:blipFill>
          <a:blip r:embed="rId14"/>
          <a:srcRect/>
          <a:stretch>
            <a:fillRect/>
          </a:stretch>
        </p:blipFill>
        <p:spPr bwMode="auto">
          <a:xfrm>
            <a:off x="5334000" y="6300788"/>
            <a:ext cx="2879725" cy="328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1" r:id="rId4"/>
    <p:sldLayoutId id="2147483677" r:id="rId5"/>
    <p:sldLayoutId id="2147483672" r:id="rId6"/>
    <p:sldLayoutId id="2147483678" r:id="rId7"/>
    <p:sldLayoutId id="2147483679" r:id="rId8"/>
    <p:sldLayoutId id="2147483680" r:id="rId9"/>
    <p:sldLayoutId id="2147483673" r:id="rId10"/>
    <p:sldLayoutId id="2147483681" r:id="rId11"/>
    <p:sldLayoutId id="2147483682" r:id="rId12"/>
  </p:sldLayoutIdLst>
  <p:hf hdr="0" ftr="0" dt="0"/>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ＭＳ Ｐゴシック" charset="-128"/>
          <a:cs typeface="+mj-cs"/>
        </a:defRPr>
      </a:lvl1pPr>
      <a:lvl2pPr algn="l" rtl="0" fontAlgn="base">
        <a:spcBef>
          <a:spcPct val="0"/>
        </a:spcBef>
        <a:spcAft>
          <a:spcPct val="0"/>
        </a:spcAft>
        <a:defRPr sz="3600">
          <a:solidFill>
            <a:schemeClr val="tx2"/>
          </a:solidFill>
          <a:latin typeface="Franklin Gothic Medium" charset="0"/>
          <a:ea typeface="ＭＳ Ｐゴシック" charset="-128"/>
        </a:defRPr>
      </a:lvl2pPr>
      <a:lvl3pPr algn="l" rtl="0" fontAlgn="base">
        <a:spcBef>
          <a:spcPct val="0"/>
        </a:spcBef>
        <a:spcAft>
          <a:spcPct val="0"/>
        </a:spcAft>
        <a:defRPr sz="3600">
          <a:solidFill>
            <a:schemeClr val="tx2"/>
          </a:solidFill>
          <a:latin typeface="Franklin Gothic Medium" charset="0"/>
          <a:ea typeface="ＭＳ Ｐゴシック" charset="-128"/>
        </a:defRPr>
      </a:lvl3pPr>
      <a:lvl4pPr algn="l" rtl="0" fontAlgn="base">
        <a:spcBef>
          <a:spcPct val="0"/>
        </a:spcBef>
        <a:spcAft>
          <a:spcPct val="0"/>
        </a:spcAft>
        <a:defRPr sz="3600">
          <a:solidFill>
            <a:schemeClr val="tx2"/>
          </a:solidFill>
          <a:latin typeface="Franklin Gothic Medium" charset="0"/>
          <a:ea typeface="ＭＳ Ｐゴシック" charset="-128"/>
        </a:defRPr>
      </a:lvl4pPr>
      <a:lvl5pPr algn="l" rtl="0" fontAlgn="base">
        <a:spcBef>
          <a:spcPct val="0"/>
        </a:spcBef>
        <a:spcAft>
          <a:spcPct val="0"/>
        </a:spcAft>
        <a:defRPr sz="3600">
          <a:solidFill>
            <a:schemeClr val="tx2"/>
          </a:solidFill>
          <a:latin typeface="Franklin Gothic Medium" charset="0"/>
          <a:ea typeface="ＭＳ Ｐゴシック" charset="-128"/>
        </a:defRPr>
      </a:lvl5pPr>
      <a:lvl6pPr marL="457200" algn="l" rtl="0" fontAlgn="base">
        <a:spcBef>
          <a:spcPct val="0"/>
        </a:spcBef>
        <a:spcAft>
          <a:spcPct val="0"/>
        </a:spcAft>
        <a:defRPr sz="3600">
          <a:solidFill>
            <a:schemeClr val="tx2"/>
          </a:solidFill>
          <a:latin typeface="Franklin Gothic Medium" charset="0"/>
          <a:ea typeface="ＭＳ Ｐゴシック" charset="-128"/>
        </a:defRPr>
      </a:lvl6pPr>
      <a:lvl7pPr marL="914400" algn="l" rtl="0" fontAlgn="base">
        <a:spcBef>
          <a:spcPct val="0"/>
        </a:spcBef>
        <a:spcAft>
          <a:spcPct val="0"/>
        </a:spcAft>
        <a:defRPr sz="3600">
          <a:solidFill>
            <a:schemeClr val="tx2"/>
          </a:solidFill>
          <a:latin typeface="Franklin Gothic Medium" charset="0"/>
          <a:ea typeface="ＭＳ Ｐゴシック" charset="-128"/>
        </a:defRPr>
      </a:lvl7pPr>
      <a:lvl8pPr marL="1371600" algn="l" rtl="0" fontAlgn="base">
        <a:spcBef>
          <a:spcPct val="0"/>
        </a:spcBef>
        <a:spcAft>
          <a:spcPct val="0"/>
        </a:spcAft>
        <a:defRPr sz="3600">
          <a:solidFill>
            <a:schemeClr val="tx2"/>
          </a:solidFill>
          <a:latin typeface="Franklin Gothic Medium" charset="0"/>
          <a:ea typeface="ＭＳ Ｐゴシック" charset="-128"/>
        </a:defRPr>
      </a:lvl8pPr>
      <a:lvl9pPr marL="1828800" algn="l" rtl="0" fontAlgn="base">
        <a:spcBef>
          <a:spcPct val="0"/>
        </a:spcBef>
        <a:spcAft>
          <a:spcPct val="0"/>
        </a:spcAft>
        <a:defRPr sz="3600">
          <a:solidFill>
            <a:schemeClr val="tx2"/>
          </a:solidFill>
          <a:latin typeface="Franklin Gothic Medium" charset="0"/>
          <a:ea typeface="ＭＳ Ｐゴシック" charset="-128"/>
        </a:defRPr>
      </a:lvl9pPr>
    </p:titleStyle>
    <p:bodyStyle>
      <a:lvl1pPr marL="342900" indent="-342900" algn="l" rtl="0" fontAlgn="base">
        <a:spcBef>
          <a:spcPct val="20000"/>
        </a:spcBef>
        <a:spcAft>
          <a:spcPct val="0"/>
        </a:spcAft>
        <a:buClr>
          <a:schemeClr val="accent1"/>
        </a:buClr>
        <a:buSzPct val="70000"/>
        <a:buFont typeface="Wingdings 2" charset="2"/>
        <a:buChar char=""/>
        <a:defRPr sz="3200" kern="1200">
          <a:solidFill>
            <a:schemeClr val="tx2"/>
          </a:solidFill>
          <a:latin typeface="+mn-lt"/>
          <a:ea typeface="ＭＳ Ｐゴシック" charset="-128"/>
          <a:cs typeface="+mn-cs"/>
        </a:defRPr>
      </a:lvl1pPr>
      <a:lvl2pPr marL="742950" indent="-285750" algn="l" rtl="0" fontAlgn="base">
        <a:spcBef>
          <a:spcPct val="20000"/>
        </a:spcBef>
        <a:spcAft>
          <a:spcPct val="0"/>
        </a:spcAft>
        <a:buClr>
          <a:schemeClr val="accent1"/>
        </a:buClr>
        <a:buSzPct val="70000"/>
        <a:buFont typeface="Wingdings 2" charset="2"/>
        <a:buChar char=""/>
        <a:defRPr sz="2800" kern="1200">
          <a:solidFill>
            <a:schemeClr val="tx2"/>
          </a:solidFill>
          <a:latin typeface="+mn-lt"/>
          <a:ea typeface="ＭＳ Ｐゴシック" charset="-128"/>
          <a:cs typeface="+mn-cs"/>
        </a:defRPr>
      </a:lvl2pPr>
      <a:lvl3pPr marL="1143000" indent="-228600" algn="l" rtl="0" fontAlgn="base">
        <a:spcBef>
          <a:spcPct val="20000"/>
        </a:spcBef>
        <a:spcAft>
          <a:spcPct val="0"/>
        </a:spcAft>
        <a:buClr>
          <a:schemeClr val="accent1"/>
        </a:buClr>
        <a:buSzPct val="70000"/>
        <a:buFont typeface="Wingdings 2" charset="2"/>
        <a:buChar char=""/>
        <a:defRPr sz="2400" kern="1200">
          <a:solidFill>
            <a:schemeClr val="tx2"/>
          </a:solidFill>
          <a:latin typeface="+mn-lt"/>
          <a:ea typeface="ＭＳ Ｐゴシック" charset="-128"/>
          <a:cs typeface="+mn-cs"/>
        </a:defRPr>
      </a:lvl3pPr>
      <a:lvl4pPr marL="1600200" indent="-228600" algn="l" rtl="0" fontAlgn="base">
        <a:spcBef>
          <a:spcPct val="20000"/>
        </a:spcBef>
        <a:spcAft>
          <a:spcPct val="0"/>
        </a:spcAft>
        <a:buClr>
          <a:schemeClr val="accent1"/>
        </a:buClr>
        <a:buSzPct val="70000"/>
        <a:buFont typeface="Wingdings 2" charset="2"/>
        <a:buChar char=""/>
        <a:defRPr sz="2000" kern="1200">
          <a:solidFill>
            <a:schemeClr val="tx2"/>
          </a:solidFill>
          <a:latin typeface="+mn-lt"/>
          <a:ea typeface="ＭＳ Ｐゴシック" charset="-128"/>
          <a:cs typeface="+mn-cs"/>
        </a:defRPr>
      </a:lvl4pPr>
      <a:lvl5pPr marL="2057400" indent="-228600" algn="l" rtl="0" fontAlgn="base">
        <a:spcBef>
          <a:spcPct val="20000"/>
        </a:spcBef>
        <a:spcAft>
          <a:spcPct val="0"/>
        </a:spcAft>
        <a:buClr>
          <a:schemeClr val="accent1"/>
        </a:buClr>
        <a:buSzPct val="60000"/>
        <a:buFont typeface="Wingdings 2" charset="2"/>
        <a:buChar char=""/>
        <a:defRPr kern="1200">
          <a:solidFill>
            <a:schemeClr val="tx2"/>
          </a:solidFill>
          <a:latin typeface="+mn-lt"/>
          <a:ea typeface="ＭＳ Ｐゴシック" charset="-128"/>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659" y="1583142"/>
            <a:ext cx="8652681" cy="2383288"/>
          </a:xfrm>
        </p:spPr>
        <p:txBody>
          <a:bodyPr>
            <a:normAutofit fontScale="90000"/>
          </a:bodyPr>
          <a:lstStyle/>
          <a:p>
            <a:pPr fontAlgn="auto">
              <a:spcAft>
                <a:spcPts val="0"/>
              </a:spcAft>
              <a:defRPr/>
            </a:pPr>
            <a:r>
              <a:rPr lang="en-US" b="1" cap="none" dirty="0" smtClean="0">
                <a:ea typeface="+mj-ea"/>
              </a:rPr>
              <a:t>Memory Loss And Dementia: </a:t>
            </a:r>
            <a:br>
              <a:rPr lang="en-US" b="1" cap="none" dirty="0" smtClean="0">
                <a:ea typeface="+mj-ea"/>
              </a:rPr>
            </a:br>
            <a:r>
              <a:rPr lang="en-US" b="1" cap="none" dirty="0" smtClean="0">
                <a:ea typeface="+mj-ea"/>
              </a:rPr>
              <a:t>Issues in</a:t>
            </a:r>
            <a:br>
              <a:rPr lang="en-US" b="1" cap="none" dirty="0" smtClean="0">
                <a:ea typeface="+mj-ea"/>
              </a:rPr>
            </a:br>
            <a:r>
              <a:rPr lang="en-US" b="1" cap="none" dirty="0" smtClean="0">
                <a:ea typeface="+mj-ea"/>
              </a:rPr>
              <a:t>Early Detection &amp; Intervention</a:t>
            </a:r>
            <a:br>
              <a:rPr lang="en-US" b="1" cap="none" dirty="0" smtClean="0">
                <a:ea typeface="+mj-ea"/>
              </a:rPr>
            </a:br>
            <a:r>
              <a:rPr lang="en-US" b="1" cap="none" dirty="0" smtClean="0">
                <a:ea typeface="+mj-ea"/>
              </a:rPr>
              <a:t/>
            </a:r>
            <a:br>
              <a:rPr lang="en-US" b="1" cap="none" dirty="0" smtClean="0">
                <a:ea typeface="+mj-ea"/>
              </a:rPr>
            </a:br>
            <a:r>
              <a:rPr lang="en-US" sz="2667" cap="none" dirty="0" smtClean="0">
                <a:ea typeface="+mj-ea"/>
              </a:rPr>
              <a:t>Adam </a:t>
            </a:r>
            <a:r>
              <a:rPr lang="en-US" sz="2667" cap="none" dirty="0" err="1" smtClean="0">
                <a:ea typeface="+mj-ea"/>
              </a:rPr>
              <a:t>Rochmes</a:t>
            </a:r>
            <a:r>
              <a:rPr lang="en-US" sz="2667" cap="none" dirty="0" smtClean="0">
                <a:ea typeface="+mj-ea"/>
              </a:rPr>
              <a:t>, Ph.D.</a:t>
            </a:r>
            <a:r>
              <a:rPr lang="en-US" sz="2000" dirty="0" smtClean="0">
                <a:ea typeface="+mj-ea"/>
              </a:rPr>
              <a:t/>
            </a:r>
            <a:br>
              <a:rPr lang="en-US" sz="2000" dirty="0" smtClean="0">
                <a:ea typeface="+mj-ea"/>
              </a:rPr>
            </a:br>
            <a:r>
              <a:rPr lang="en-US" dirty="0" smtClean="0">
                <a:ea typeface="+mj-ea"/>
              </a:rPr>
              <a:t/>
            </a:r>
            <a:br>
              <a:rPr lang="en-US" dirty="0" smtClean="0">
                <a:ea typeface="+mj-ea"/>
              </a:rPr>
            </a:br>
            <a:endParaRPr lang="en-US" dirty="0">
              <a:solidFill>
                <a:schemeClr val="bg1"/>
              </a:solidFill>
              <a:ea typeface="+mj-ea"/>
            </a:endParaRPr>
          </a:p>
        </p:txBody>
      </p:sp>
      <p:sp>
        <p:nvSpPr>
          <p:cNvPr id="3" name="Subtitle 2"/>
          <p:cNvSpPr>
            <a:spLocks noGrp="1"/>
          </p:cNvSpPr>
          <p:nvPr>
            <p:ph type="subTitle" idx="1"/>
          </p:nvPr>
        </p:nvSpPr>
        <p:spPr>
          <a:xfrm>
            <a:off x="685800" y="4249738"/>
            <a:ext cx="7772400" cy="2165350"/>
          </a:xfrm>
        </p:spPr>
        <p:txBody>
          <a:bodyPr>
            <a:normAutofit/>
          </a:bodyPr>
          <a:lstStyle/>
          <a:p>
            <a:pPr>
              <a:lnSpc>
                <a:spcPct val="90000"/>
              </a:lnSpc>
            </a:pPr>
            <a:r>
              <a:rPr lang="en-US" smtClean="0">
                <a:solidFill>
                  <a:schemeClr val="tx1"/>
                </a:solidFill>
              </a:rPr>
              <a:t>Alzheimer’s Association of Northern CA &amp; NV</a:t>
            </a:r>
          </a:p>
          <a:p>
            <a:pPr>
              <a:lnSpc>
                <a:spcPct val="90000"/>
              </a:lnSpc>
            </a:pPr>
            <a:r>
              <a:rPr lang="en-US" smtClean="0">
                <a:solidFill>
                  <a:schemeClr val="tx1"/>
                </a:solidFill>
              </a:rPr>
              <a:t>251 Lafayette Circle, Suite 250</a:t>
            </a:r>
          </a:p>
          <a:p>
            <a:pPr>
              <a:lnSpc>
                <a:spcPct val="90000"/>
              </a:lnSpc>
            </a:pPr>
            <a:r>
              <a:rPr lang="en-US" smtClean="0">
                <a:solidFill>
                  <a:schemeClr val="tx1"/>
                </a:solidFill>
              </a:rPr>
              <a:t>Lafayette, CA 94549</a:t>
            </a:r>
          </a:p>
          <a:p>
            <a:pPr>
              <a:lnSpc>
                <a:spcPct val="90000"/>
              </a:lnSpc>
            </a:pPr>
            <a:endParaRPr lang="en-US" smtClean="0">
              <a:solidFill>
                <a:schemeClr val="tx1"/>
              </a:solidFill>
            </a:endParaRPr>
          </a:p>
          <a:p>
            <a:pPr>
              <a:lnSpc>
                <a:spcPct val="90000"/>
              </a:lnSpc>
            </a:pPr>
            <a:r>
              <a:rPr lang="en-US" smtClean="0">
                <a:solidFill>
                  <a:schemeClr val="tx1"/>
                </a:solidFill>
              </a:rPr>
              <a:t>adam.rochmes@alznorcal.org</a:t>
            </a:r>
          </a:p>
          <a:p>
            <a:pPr>
              <a:lnSpc>
                <a:spcPct val="90000"/>
              </a:lnSpc>
            </a:pPr>
            <a:endParaRPr lang="en-US" smtClean="0">
              <a:solidFill>
                <a:schemeClr val="bg1"/>
              </a:solidFill>
            </a:endParaRPr>
          </a:p>
        </p:txBody>
      </p:sp>
      <p:sp>
        <p:nvSpPr>
          <p:cNvPr id="16388" name="Slide Number Placeholder 3"/>
          <p:cNvSpPr>
            <a:spLocks noGrp="1"/>
          </p:cNvSpPr>
          <p:nvPr>
            <p:ph type="sldNum" sz="quarter" idx="12"/>
          </p:nvPr>
        </p:nvSpPr>
        <p:spPr bwMode="auto">
          <a:noFill/>
          <a:ln>
            <a:miter lim="800000"/>
            <a:headEnd/>
            <a:tailEnd/>
          </a:ln>
        </p:spPr>
        <p:txBody>
          <a:bodyPr/>
          <a:lstStyle/>
          <a:p>
            <a:fld id="{766D73DA-E2A2-49C0-9E06-3932AC068A36}" type="slidenum">
              <a:rPr lang="en-US">
                <a:solidFill>
                  <a:schemeClr val="bg1"/>
                </a:solidFill>
              </a:rPr>
              <a:pPr/>
              <a:t>1</a:t>
            </a:fld>
            <a:endParaRPr lang="en-US">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Mini-Cog</a:t>
            </a:r>
            <a:endParaRPr lang="en-US" cap="none" dirty="0">
              <a:ea typeface="+mj-ea"/>
            </a:endParaRPr>
          </a:p>
        </p:txBody>
      </p:sp>
      <p:sp>
        <p:nvSpPr>
          <p:cNvPr id="3" name="Content Placeholder 2"/>
          <p:cNvSpPr>
            <a:spLocks noGrp="1"/>
          </p:cNvSpPr>
          <p:nvPr>
            <p:ph idx="1"/>
          </p:nvPr>
        </p:nvSpPr>
        <p:spPr/>
        <p:txBody>
          <a:bodyPr>
            <a:normAutofit/>
          </a:bodyPr>
          <a:lstStyle/>
          <a:p>
            <a:pPr marL="0" indent="0">
              <a:lnSpc>
                <a:spcPct val="80000"/>
              </a:lnSpc>
              <a:buFont typeface="Wingdings 2" charset="2"/>
              <a:buNone/>
            </a:pPr>
            <a:r>
              <a:rPr lang="en-US" sz="2000" smtClean="0"/>
              <a:t>Source: Adapted from Borson S, Scanlan J, Brush M, Vitaliano P, Dokmak A. The Mini-Cog: a cognitive “vital signs” measure for dementia screening in multi-lingual elderly. </a:t>
            </a:r>
            <a:r>
              <a:rPr lang="en-US" sz="2000" i="1" smtClean="0"/>
              <a:t>Int J Geriatr Psychiatry 2000; 15(11):1021–1027, </a:t>
            </a:r>
            <a:r>
              <a:rPr lang="en-US" sz="2000" smtClean="0"/>
              <a:t>and Borson S, Scanlan JM, Watanabe J, Tu SP, Lessig M. Improving identification of cognitive impairment in primary care. </a:t>
            </a:r>
            <a:r>
              <a:rPr lang="en-US" sz="2000" i="1" smtClean="0"/>
              <a:t>Int J Geriatr. </a:t>
            </a:r>
          </a:p>
          <a:p>
            <a:pPr marL="0" indent="0">
              <a:lnSpc>
                <a:spcPct val="80000"/>
              </a:lnSpc>
              <a:buFont typeface="Wingdings 2" charset="2"/>
              <a:buNone/>
            </a:pPr>
            <a:endParaRPr lang="en-US" sz="3000" smtClean="0"/>
          </a:p>
          <a:p>
            <a:pPr marL="0" indent="0">
              <a:lnSpc>
                <a:spcPct val="80000"/>
              </a:lnSpc>
              <a:buFont typeface="Wingdings 2" charset="2"/>
              <a:buNone/>
            </a:pPr>
            <a:r>
              <a:rPr lang="en-US" sz="3000" smtClean="0"/>
              <a:t>The Mini-Cog assessment instrument combines an </a:t>
            </a:r>
            <a:r>
              <a:rPr lang="en-US" sz="3000" b="1" smtClean="0"/>
              <a:t>uncued 3-item recall</a:t>
            </a:r>
            <a:r>
              <a:rPr lang="en-US" sz="3000" smtClean="0"/>
              <a:t> test with a </a:t>
            </a:r>
            <a:r>
              <a:rPr lang="en-US" sz="3000" b="1" smtClean="0"/>
              <a:t>clock-drawing</a:t>
            </a:r>
            <a:r>
              <a:rPr lang="en-US" sz="3000" smtClean="0"/>
              <a:t> test (CDT) that serves as a recall distractor. The Mini-Cog can be administered in about 3 min, requires no special equipment, and is relatively uninfluenced by level of education or language differences. (The Mini-Cog may be influenced by cultural factors.)</a:t>
            </a:r>
            <a:endParaRPr lang="en-US" sz="3000" smtClean="0">
              <a:solidFill>
                <a:srgbClr val="4E3B30"/>
              </a:solidFill>
            </a:endParaRPr>
          </a:p>
          <a:p>
            <a:pPr marL="0" indent="0">
              <a:lnSpc>
                <a:spcPct val="80000"/>
              </a:lnSpc>
              <a:buFont typeface="Wingdings 2" charset="2"/>
              <a:buNone/>
            </a:pPr>
            <a:endParaRPr lang="en-US" sz="3000" smtClean="0"/>
          </a:p>
          <a:p>
            <a:pPr marL="0" indent="0">
              <a:lnSpc>
                <a:spcPct val="80000"/>
              </a:lnSpc>
              <a:buFont typeface="Wingdings 2" charset="2"/>
              <a:buNone/>
            </a:pPr>
            <a:endParaRPr lang="en-US" sz="3000" smtClean="0"/>
          </a:p>
        </p:txBody>
      </p:sp>
      <p:sp>
        <p:nvSpPr>
          <p:cNvPr id="26628"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18FDC034-2685-438A-900E-B09948383DCC}" type="slidenum">
              <a:rPr lang="en-US">
                <a:solidFill>
                  <a:schemeClr val="bg1"/>
                </a:solidFill>
              </a:rPr>
              <a:pPr/>
              <a:t>10</a:t>
            </a:fld>
            <a:endParaRPr lang="en-US">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Administering the Mini-Cog</a:t>
            </a:r>
            <a:endParaRPr lang="en-US" cap="none" dirty="0">
              <a:ea typeface="+mj-ea"/>
            </a:endParaRPr>
          </a:p>
        </p:txBody>
      </p:sp>
      <p:sp>
        <p:nvSpPr>
          <p:cNvPr id="3" name="Content Placeholder 2"/>
          <p:cNvSpPr>
            <a:spLocks noGrp="1"/>
          </p:cNvSpPr>
          <p:nvPr>
            <p:ph idx="1"/>
          </p:nvPr>
        </p:nvSpPr>
        <p:spPr>
          <a:xfrm>
            <a:off x="304800" y="1554163"/>
            <a:ext cx="8686800" cy="4716462"/>
          </a:xfrm>
        </p:spPr>
        <p:txBody>
          <a:bodyPr>
            <a:normAutofit/>
          </a:bodyPr>
          <a:lstStyle/>
          <a:p>
            <a:pPr marL="228600" indent="-228600">
              <a:lnSpc>
                <a:spcPct val="80000"/>
              </a:lnSpc>
              <a:buClr>
                <a:schemeClr val="accent2"/>
              </a:buClr>
              <a:buFont typeface="Franklin Gothic Medium" charset="0"/>
              <a:buAutoNum type="arabicPeriod"/>
            </a:pPr>
            <a:r>
              <a:rPr lang="en-US" sz="2200" b="1" smtClean="0"/>
              <a:t>Make sure you have the patient's attention. Instruct the patient to listen carefully to and remember 3 unrelated words and then to repeat the words back to you (to be sure the patient heard them).</a:t>
            </a:r>
          </a:p>
          <a:p>
            <a:pPr marL="228600" indent="-228600">
              <a:lnSpc>
                <a:spcPct val="80000"/>
              </a:lnSpc>
              <a:buFont typeface="Franklin Gothic Medium" charset="0"/>
              <a:buAutoNum type="arabicPeriod"/>
            </a:pPr>
            <a:endParaRPr lang="en-US" sz="2200" b="1" smtClean="0"/>
          </a:p>
          <a:p>
            <a:pPr marL="228600" indent="-228600">
              <a:lnSpc>
                <a:spcPct val="80000"/>
              </a:lnSpc>
              <a:buClr>
                <a:schemeClr val="accent2"/>
              </a:buClr>
              <a:buFont typeface="Franklin Gothic Medium" charset="0"/>
              <a:buAutoNum type="arabicPeriod"/>
            </a:pPr>
            <a:r>
              <a:rPr lang="en-US" sz="2200" b="1" smtClean="0"/>
              <a:t>Instruct the patient to draw the face of a clock, either on a blank sheet of paper, or on a sheet with the clock circle already drawn on the page. After the patient puts the numbers on the clock face, ask him or her to draw the hands of the clock to read a specific time (11:10 and 8:20 are most commonly used and more sensitive than some others). These instructions can be repeated, but no additional instructions should be given. If the patient cannot complete the CDT in 3 min, or less, move on to the next step.</a:t>
            </a:r>
          </a:p>
          <a:p>
            <a:pPr marL="228600" indent="-228600">
              <a:lnSpc>
                <a:spcPct val="80000"/>
              </a:lnSpc>
              <a:buClr>
                <a:schemeClr val="accent2"/>
              </a:buClr>
              <a:buFont typeface="Franklin Gothic Medium" charset="0"/>
              <a:buAutoNum type="arabicPeriod"/>
            </a:pPr>
            <a:endParaRPr lang="en-US" sz="2200" b="1" smtClean="0"/>
          </a:p>
          <a:p>
            <a:pPr marL="228600" indent="-228600">
              <a:lnSpc>
                <a:spcPct val="80000"/>
              </a:lnSpc>
              <a:buClr>
                <a:schemeClr val="accent2"/>
              </a:buClr>
              <a:buFont typeface="Franklin Gothic Medium" charset="0"/>
              <a:buAutoNum type="arabicPeriod"/>
            </a:pPr>
            <a:r>
              <a:rPr lang="en-US" sz="2200" b="1" smtClean="0"/>
              <a:t>Ask the patient to repeat the 3 previously presented words.</a:t>
            </a:r>
          </a:p>
        </p:txBody>
      </p:sp>
      <p:sp>
        <p:nvSpPr>
          <p:cNvPr id="27652"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99E3752E-7440-4FBF-90E4-F2135DC02444}" type="slidenum">
              <a:rPr lang="en-US">
                <a:solidFill>
                  <a:schemeClr val="bg1"/>
                </a:solidFill>
              </a:rPr>
              <a:pPr/>
              <a:t>11</a:t>
            </a:fld>
            <a:endParaRPr lang="en-US">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Scoring the Mini-Cog</a:t>
            </a:r>
            <a:endParaRPr lang="en-US" cap="none" dirty="0">
              <a:ea typeface="+mj-ea"/>
            </a:endParaRPr>
          </a:p>
        </p:txBody>
      </p:sp>
      <p:sp>
        <p:nvSpPr>
          <p:cNvPr id="3" name="Content Placeholder 2"/>
          <p:cNvSpPr>
            <a:spLocks noGrp="1"/>
          </p:cNvSpPr>
          <p:nvPr>
            <p:ph idx="1"/>
          </p:nvPr>
        </p:nvSpPr>
        <p:spPr/>
        <p:txBody>
          <a:bodyPr>
            <a:normAutofit/>
          </a:bodyPr>
          <a:lstStyle/>
          <a:p>
            <a:pPr marL="514350" indent="-514350">
              <a:lnSpc>
                <a:spcPct val="80000"/>
              </a:lnSpc>
              <a:buClr>
                <a:schemeClr val="accent1">
                  <a:lumMod val="50000"/>
                </a:schemeClr>
              </a:buClr>
              <a:buFont typeface="+mj-lt"/>
              <a:buAutoNum type="arabicPeriod"/>
            </a:pPr>
            <a:r>
              <a:rPr lang="en-US" sz="3000" dirty="0" smtClean="0"/>
              <a:t>Give 1 point for each recalled word after the CDT </a:t>
            </a:r>
            <a:r>
              <a:rPr lang="en-US" sz="3000" dirty="0" err="1" smtClean="0"/>
              <a:t>distractor</a:t>
            </a:r>
            <a:r>
              <a:rPr lang="en-US" sz="3000" dirty="0" smtClean="0"/>
              <a:t>. Score 0–3 for recall.</a:t>
            </a:r>
          </a:p>
          <a:p>
            <a:pPr marL="514350" indent="-514350">
              <a:lnSpc>
                <a:spcPct val="80000"/>
              </a:lnSpc>
              <a:buClr>
                <a:schemeClr val="accent1">
                  <a:lumMod val="50000"/>
                </a:schemeClr>
              </a:buClr>
              <a:buFont typeface="+mj-lt"/>
              <a:buAutoNum type="arabicPeriod"/>
            </a:pPr>
            <a:r>
              <a:rPr lang="en-US" sz="3000" dirty="0" smtClean="0"/>
              <a:t>Give 2 points for a normal CDT, and 0 points for an abnormal CDT. </a:t>
            </a:r>
          </a:p>
          <a:p>
            <a:pPr marL="514350" indent="-514350">
              <a:lnSpc>
                <a:spcPct val="80000"/>
              </a:lnSpc>
              <a:buClr>
                <a:schemeClr val="accent1">
                  <a:lumMod val="50000"/>
                </a:schemeClr>
              </a:buClr>
              <a:buFont typeface="+mj-lt"/>
              <a:buAutoNum type="arabicPeriod"/>
            </a:pPr>
            <a:r>
              <a:rPr lang="en-US" sz="3000" dirty="0" smtClean="0"/>
              <a:t>The CDT is considered normal if all numbers are depicted, once each, in the correct sequence and position, and the hands readably display the requested time. Add the recall and CDT scores together to get the Mini-Cog Score:</a:t>
            </a:r>
          </a:p>
          <a:p>
            <a:pPr marL="628650" lvl="1" indent="-228600">
              <a:lnSpc>
                <a:spcPct val="80000"/>
              </a:lnSpc>
              <a:buFont typeface="Wingdings 2" charset="2"/>
              <a:buNone/>
            </a:pPr>
            <a:r>
              <a:rPr lang="en-US" sz="2600" dirty="0" smtClean="0"/>
              <a:t>• 0–2 indicates positive screen for dementia.</a:t>
            </a:r>
          </a:p>
          <a:p>
            <a:pPr marL="628650" lvl="1" indent="-228600">
              <a:lnSpc>
                <a:spcPct val="80000"/>
              </a:lnSpc>
              <a:buFont typeface="Wingdings 2" charset="2"/>
              <a:buNone/>
            </a:pPr>
            <a:r>
              <a:rPr lang="en-US" sz="2600" dirty="0" smtClean="0"/>
              <a:t>• 3–5 indicates negative screen for dementia.</a:t>
            </a:r>
          </a:p>
          <a:p>
            <a:pPr marL="514350" indent="-514350">
              <a:lnSpc>
                <a:spcPct val="80000"/>
              </a:lnSpc>
              <a:buFont typeface="Wingdings 2" charset="2"/>
              <a:buNone/>
            </a:pPr>
            <a:endParaRPr lang="en-US" sz="3000" dirty="0" smtClean="0"/>
          </a:p>
        </p:txBody>
      </p:sp>
      <p:sp>
        <p:nvSpPr>
          <p:cNvPr id="29700"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B936B731-6170-4573-B103-95AE9476372D}" type="slidenum">
              <a:rPr lang="en-US">
                <a:solidFill>
                  <a:schemeClr val="bg1"/>
                </a:solidFill>
              </a:rPr>
              <a:pPr/>
              <a:t>12</a:t>
            </a:fld>
            <a:endParaRPr lang="en-US">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ea typeface="+mj-ea"/>
              </a:rPr>
              <a:t>T</a:t>
            </a:r>
            <a:r>
              <a:rPr lang="en-US" cap="none" dirty="0" err="1" smtClean="0">
                <a:ea typeface="+mj-ea"/>
              </a:rPr>
              <a:t>He</a:t>
            </a:r>
            <a:r>
              <a:rPr lang="en-US" cap="none" dirty="0" smtClean="0">
                <a:ea typeface="+mj-ea"/>
              </a:rPr>
              <a:t> Mini-Cog Scoring </a:t>
            </a:r>
            <a:r>
              <a:rPr lang="en-US" cap="none" dirty="0" err="1" smtClean="0">
                <a:ea typeface="+mj-ea"/>
              </a:rPr>
              <a:t>Algorhythm</a:t>
            </a:r>
            <a:endParaRPr lang="en-US" cap="none" dirty="0">
              <a:ea typeface="+mj-ea"/>
            </a:endParaRPr>
          </a:p>
        </p:txBody>
      </p:sp>
      <p:sp>
        <p:nvSpPr>
          <p:cNvPr id="4" name="Slide Number Placeholder 3"/>
          <p:cNvSpPr>
            <a:spLocks noGrp="1"/>
          </p:cNvSpPr>
          <p:nvPr>
            <p:ph type="sldNum" sz="quarter" idx="12"/>
          </p:nvPr>
        </p:nvSpPr>
        <p:spPr/>
        <p:txBody>
          <a:bodyPr/>
          <a:lstStyle/>
          <a:p>
            <a:fld id="{B7DBF606-41A7-4E49-BEDD-4CBF382ED38D}" type="slidenum">
              <a:rPr lang="en-US"/>
              <a:pPr/>
              <a:t>13</a:t>
            </a:fld>
            <a:endParaRPr lang="en-US"/>
          </a:p>
        </p:txBody>
      </p:sp>
      <p:pic>
        <p:nvPicPr>
          <p:cNvPr id="30724" name="Picture 2"/>
          <p:cNvPicPr>
            <a:picLocks noGrp="1" noChangeAspect="1" noChangeArrowheads="1"/>
          </p:cNvPicPr>
          <p:nvPr>
            <p:ph idx="1"/>
          </p:nvPr>
        </p:nvPicPr>
        <p:blipFill>
          <a:blip r:embed="rId3"/>
          <a:srcRect/>
          <a:stretch>
            <a:fillRect/>
          </a:stretch>
        </p:blipFill>
        <p:spPr>
          <a:xfrm>
            <a:off x="877888" y="1751013"/>
            <a:ext cx="7272337" cy="420052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Diagnostic Workup</a:t>
            </a:r>
            <a:endParaRPr lang="en-US" cap="none" dirty="0">
              <a:ea typeface="+mj-ea"/>
            </a:endParaRPr>
          </a:p>
        </p:txBody>
      </p:sp>
      <p:sp>
        <p:nvSpPr>
          <p:cNvPr id="3" name="Content Placeholder 2"/>
          <p:cNvSpPr>
            <a:spLocks noGrp="1"/>
          </p:cNvSpPr>
          <p:nvPr>
            <p:ph idx="1"/>
          </p:nvPr>
        </p:nvSpPr>
        <p:spPr/>
        <p:txBody>
          <a:bodyPr>
            <a:normAutofit/>
          </a:bodyPr>
          <a:lstStyle/>
          <a:p>
            <a:pPr>
              <a:lnSpc>
                <a:spcPct val="90000"/>
              </a:lnSpc>
              <a:buClr>
                <a:schemeClr val="accent2"/>
              </a:buClr>
              <a:buFont typeface="Wingdings" charset="2"/>
              <a:buChar char="v"/>
            </a:pPr>
            <a:r>
              <a:rPr lang="en-US" sz="2700" dirty="0" smtClean="0"/>
              <a:t>Screening isn’t sufficient. </a:t>
            </a:r>
          </a:p>
          <a:p>
            <a:pPr>
              <a:lnSpc>
                <a:spcPct val="90000"/>
              </a:lnSpc>
              <a:buClr>
                <a:schemeClr val="accent2"/>
              </a:buClr>
              <a:buFont typeface="Wingdings" charset="2"/>
              <a:buChar char="v"/>
            </a:pPr>
            <a:r>
              <a:rPr lang="en-US" sz="2700" dirty="0" smtClean="0"/>
              <a:t>Some dementias are reversible if proper treatment is initiated early enough.</a:t>
            </a:r>
          </a:p>
          <a:p>
            <a:pPr>
              <a:lnSpc>
                <a:spcPct val="90000"/>
              </a:lnSpc>
              <a:buClr>
                <a:schemeClr val="accent2"/>
              </a:buClr>
              <a:buFont typeface="Wingdings" charset="2"/>
              <a:buChar char="v"/>
            </a:pPr>
            <a:r>
              <a:rPr lang="en-US" sz="2700" dirty="0" smtClean="0">
                <a:solidFill>
                  <a:srgbClr val="4E3B30"/>
                </a:solidFill>
              </a:rPr>
              <a:t>Different treatment may be indicated for irreversible dementias with different etiologies, e.g. AD/LBD.</a:t>
            </a:r>
          </a:p>
          <a:p>
            <a:pPr>
              <a:lnSpc>
                <a:spcPct val="90000"/>
              </a:lnSpc>
              <a:buClr>
                <a:schemeClr val="accent2"/>
              </a:buClr>
              <a:buFont typeface="Wingdings" charset="2"/>
              <a:buChar char="v"/>
            </a:pPr>
            <a:r>
              <a:rPr lang="en-US" sz="2700" dirty="0" smtClean="0"/>
              <a:t>Full diagnostic workup is essential. For recommended guidelines, including the diagnostic workup, go to:</a:t>
            </a:r>
            <a:endParaRPr lang="en-US" sz="2700" dirty="0" smtClean="0">
              <a:solidFill>
                <a:srgbClr val="4E3B30"/>
              </a:solidFill>
            </a:endParaRPr>
          </a:p>
          <a:p>
            <a:pPr>
              <a:lnSpc>
                <a:spcPct val="90000"/>
              </a:lnSpc>
              <a:buClr>
                <a:schemeClr val="accent2"/>
              </a:buClr>
              <a:buFont typeface="Wingdings 2" charset="2"/>
              <a:buNone/>
            </a:pPr>
            <a:endParaRPr lang="en-US" sz="2700" dirty="0" smtClean="0"/>
          </a:p>
          <a:p>
            <a:pPr>
              <a:lnSpc>
                <a:spcPct val="90000"/>
              </a:lnSpc>
              <a:buClr>
                <a:schemeClr val="accent2"/>
              </a:buClr>
              <a:buFont typeface="Wingdings 2" charset="2"/>
              <a:buNone/>
            </a:pPr>
            <a:r>
              <a:rPr lang="en-US" sz="2700" b="1" dirty="0" smtClean="0"/>
              <a:t>www.alz.org/professionals_and_researchers_14902.asp</a:t>
            </a:r>
            <a:endParaRPr lang="en-US" sz="2700" b="1" dirty="0" smtClean="0">
              <a:solidFill>
                <a:srgbClr val="4E3B30"/>
              </a:solidFill>
            </a:endParaRPr>
          </a:p>
          <a:p>
            <a:pPr>
              <a:lnSpc>
                <a:spcPct val="90000"/>
              </a:lnSpc>
              <a:buClr>
                <a:srgbClr val="F0A22E"/>
              </a:buClr>
              <a:buFont typeface="Wingdings" charset="2"/>
              <a:buChar char="v"/>
            </a:pPr>
            <a:endParaRPr lang="en-US" sz="2700" dirty="0" smtClean="0">
              <a:solidFill>
                <a:srgbClr val="4E3B30"/>
              </a:solidFill>
            </a:endParaRPr>
          </a:p>
          <a:p>
            <a:pPr>
              <a:lnSpc>
                <a:spcPct val="90000"/>
              </a:lnSpc>
              <a:buFont typeface="Wingdings 2" charset="2"/>
              <a:buNone/>
            </a:pPr>
            <a:endParaRPr lang="en-US" sz="2700" dirty="0" smtClean="0"/>
          </a:p>
          <a:p>
            <a:pPr>
              <a:lnSpc>
                <a:spcPct val="90000"/>
              </a:lnSpc>
              <a:buFont typeface="Wingdings 2" charset="2"/>
              <a:buNone/>
            </a:pPr>
            <a:endParaRPr lang="en-US" sz="2700" dirty="0" smtClean="0"/>
          </a:p>
        </p:txBody>
      </p:sp>
      <p:sp>
        <p:nvSpPr>
          <p:cNvPr id="31748"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9C074B92-0891-4786-B09E-A6A9E102FE3C}" type="slidenum">
              <a:rPr lang="en-US">
                <a:solidFill>
                  <a:schemeClr val="bg1"/>
                </a:solidFill>
              </a:rPr>
              <a:pPr/>
              <a:t>14</a:t>
            </a:fld>
            <a:endParaRPr lang="en-US">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Follow-up</a:t>
            </a:r>
            <a:endParaRPr lang="en-US" cap="none" dirty="0">
              <a:ea typeface="+mj-ea"/>
            </a:endParaRPr>
          </a:p>
        </p:txBody>
      </p:sp>
      <p:sp>
        <p:nvSpPr>
          <p:cNvPr id="3" name="Content Placeholder 2"/>
          <p:cNvSpPr>
            <a:spLocks noGrp="1"/>
          </p:cNvSpPr>
          <p:nvPr>
            <p:ph idx="1"/>
          </p:nvPr>
        </p:nvSpPr>
        <p:spPr>
          <a:xfrm>
            <a:off x="304800" y="1406525"/>
            <a:ext cx="8686800" cy="4778375"/>
          </a:xfrm>
        </p:spPr>
        <p:txBody>
          <a:bodyPr>
            <a:normAutofit/>
          </a:bodyPr>
          <a:lstStyle/>
          <a:p>
            <a:pPr marL="0" indent="0">
              <a:lnSpc>
                <a:spcPct val="90000"/>
              </a:lnSpc>
              <a:buClr>
                <a:srgbClr val="F0A22E"/>
              </a:buClr>
              <a:buFont typeface="Wingdings 2" charset="2"/>
              <a:buNone/>
            </a:pPr>
            <a:r>
              <a:rPr lang="en-US" sz="3000" dirty="0" smtClean="0">
                <a:solidFill>
                  <a:srgbClr val="4E3B30"/>
                </a:solidFill>
              </a:rPr>
              <a:t>This is when the Alzheimer’s Association and other community resources come in.</a:t>
            </a:r>
            <a:endParaRPr lang="en-US" sz="3000" dirty="0" smtClean="0"/>
          </a:p>
          <a:p>
            <a:pPr marL="0" indent="0">
              <a:lnSpc>
                <a:spcPct val="90000"/>
              </a:lnSpc>
              <a:buClr>
                <a:srgbClr val="F0A22E"/>
              </a:buClr>
              <a:buFont typeface="Wingdings 2" charset="2"/>
              <a:buNone/>
            </a:pPr>
            <a:r>
              <a:rPr lang="en-US" sz="3000" dirty="0" smtClean="0"/>
              <a:t>Families need:</a:t>
            </a:r>
          </a:p>
          <a:p>
            <a:pPr>
              <a:lnSpc>
                <a:spcPct val="90000"/>
              </a:lnSpc>
              <a:buClr>
                <a:schemeClr val="accent2"/>
              </a:buClr>
              <a:buFont typeface="Wingdings" charset="2"/>
              <a:buChar char="v"/>
            </a:pPr>
            <a:r>
              <a:rPr lang="en-US" sz="3000" dirty="0" smtClean="0"/>
              <a:t>Time to absorb the diagnosis.</a:t>
            </a:r>
            <a:endParaRPr lang="en-US" sz="2800" dirty="0" smtClean="0"/>
          </a:p>
          <a:p>
            <a:pPr>
              <a:lnSpc>
                <a:spcPct val="90000"/>
              </a:lnSpc>
              <a:buClr>
                <a:schemeClr val="accent2"/>
              </a:buClr>
              <a:buFont typeface="Wingdings" charset="2"/>
              <a:buChar char="v"/>
            </a:pPr>
            <a:r>
              <a:rPr lang="en-US" sz="3000" dirty="0" smtClean="0"/>
              <a:t>Opportunity to vent feelings.</a:t>
            </a:r>
            <a:endParaRPr lang="en-US" sz="2800" dirty="0" smtClean="0"/>
          </a:p>
          <a:p>
            <a:pPr>
              <a:lnSpc>
                <a:spcPct val="90000"/>
              </a:lnSpc>
              <a:buClr>
                <a:schemeClr val="accent2"/>
              </a:buClr>
              <a:buFont typeface="Wingdings" charset="2"/>
              <a:buChar char="v"/>
            </a:pPr>
            <a:r>
              <a:rPr lang="en-US" sz="3000" dirty="0" smtClean="0"/>
              <a:t>Thorough explanation of the expected course and the treatment options.</a:t>
            </a:r>
            <a:endParaRPr lang="en-US" sz="2800" dirty="0" smtClean="0"/>
          </a:p>
          <a:p>
            <a:pPr>
              <a:lnSpc>
                <a:spcPct val="90000"/>
              </a:lnSpc>
              <a:buClr>
                <a:schemeClr val="accent2"/>
              </a:buClr>
              <a:buFont typeface="Wingdings" charset="2"/>
              <a:buChar char="v"/>
            </a:pPr>
            <a:r>
              <a:rPr lang="en-US" sz="3000" dirty="0" smtClean="0">
                <a:solidFill>
                  <a:srgbClr val="4E3B30"/>
                </a:solidFill>
              </a:rPr>
              <a:t>Knowledge that they’re not alone.</a:t>
            </a:r>
            <a:endParaRPr lang="en-US" sz="2800" dirty="0" smtClean="0"/>
          </a:p>
          <a:p>
            <a:pPr>
              <a:lnSpc>
                <a:spcPct val="90000"/>
              </a:lnSpc>
              <a:buClr>
                <a:schemeClr val="accent2"/>
              </a:buClr>
              <a:buFont typeface="Wingdings" charset="2"/>
              <a:buChar char="v"/>
            </a:pPr>
            <a:r>
              <a:rPr lang="en-US" sz="3000" dirty="0" smtClean="0">
                <a:solidFill>
                  <a:srgbClr val="4E3B30"/>
                </a:solidFill>
              </a:rPr>
              <a:t>Connection to community resources for ongoing follow-up and support.</a:t>
            </a:r>
            <a:endParaRPr lang="en-US" sz="3000" dirty="0" smtClean="0"/>
          </a:p>
          <a:p>
            <a:pPr marL="0" indent="0">
              <a:lnSpc>
                <a:spcPct val="90000"/>
              </a:lnSpc>
              <a:buFont typeface="Wingdings 2" charset="2"/>
              <a:buNone/>
            </a:pPr>
            <a:endParaRPr lang="en-US" sz="3000" dirty="0" smtClean="0"/>
          </a:p>
        </p:txBody>
      </p:sp>
      <p:sp>
        <p:nvSpPr>
          <p:cNvPr id="32772"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6D495004-2E27-4F6E-9E5E-D469EF19E5DB}" type="slidenum">
              <a:rPr lang="en-US">
                <a:solidFill>
                  <a:schemeClr val="bg1"/>
                </a:solidFill>
              </a:rPr>
              <a:pPr/>
              <a:t>15</a:t>
            </a:fld>
            <a:endParaRPr lang="en-US">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Helping </a:t>
            </a:r>
            <a:r>
              <a:rPr lang="en-US" cap="none" dirty="0" err="1" smtClean="0">
                <a:ea typeface="+mj-ea"/>
              </a:rPr>
              <a:t>PWDs</a:t>
            </a:r>
            <a:r>
              <a:rPr lang="en-US" cap="none" dirty="0" smtClean="0">
                <a:ea typeface="+mj-ea"/>
              </a:rPr>
              <a:t> Live with Dementia</a:t>
            </a:r>
            <a:endParaRPr lang="en-US" cap="none" dirty="0">
              <a:ea typeface="+mj-ea"/>
            </a:endParaRPr>
          </a:p>
        </p:txBody>
      </p:sp>
      <p:sp>
        <p:nvSpPr>
          <p:cNvPr id="34819" name="Content Placeholder 2"/>
          <p:cNvSpPr>
            <a:spLocks noGrp="1"/>
          </p:cNvSpPr>
          <p:nvPr>
            <p:ph idx="1"/>
          </p:nvPr>
        </p:nvSpPr>
        <p:spPr/>
        <p:txBody>
          <a:bodyPr/>
          <a:lstStyle/>
          <a:p>
            <a:pPr>
              <a:buClr>
                <a:srgbClr val="F0A22E"/>
              </a:buClr>
              <a:buFont typeface="Wingdings 2" charset="2"/>
              <a:buNone/>
            </a:pPr>
            <a:r>
              <a:rPr lang="en-US" smtClean="0"/>
              <a:t>Persons with dementia need to:</a:t>
            </a:r>
          </a:p>
          <a:p>
            <a:pPr>
              <a:buClr>
                <a:schemeClr val="accent2"/>
              </a:buClr>
              <a:buFont typeface="Wingdings" charset="2"/>
              <a:buChar char="v"/>
            </a:pPr>
            <a:r>
              <a:rPr lang="en-US" smtClean="0"/>
              <a:t>Maintain their dignity and sense of self. </a:t>
            </a:r>
          </a:p>
          <a:p>
            <a:pPr>
              <a:buClr>
                <a:schemeClr val="accent2"/>
              </a:buClr>
              <a:buFont typeface="Wingdings" charset="2"/>
              <a:buChar char="v"/>
            </a:pPr>
            <a:r>
              <a:rPr lang="en-US" smtClean="0"/>
              <a:t>Engage in relationships.</a:t>
            </a:r>
          </a:p>
          <a:p>
            <a:pPr>
              <a:buClr>
                <a:schemeClr val="accent2"/>
              </a:buClr>
              <a:buFont typeface="Wingdings" charset="2"/>
              <a:buChar char="v"/>
            </a:pPr>
            <a:r>
              <a:rPr lang="en-US" smtClean="0"/>
              <a:t>Participate in decisions to the extent of their ability.</a:t>
            </a:r>
          </a:p>
          <a:p>
            <a:pPr>
              <a:buClr>
                <a:schemeClr val="accent2"/>
              </a:buClr>
              <a:buFont typeface="Wingdings" charset="2"/>
              <a:buChar char="v"/>
            </a:pPr>
            <a:r>
              <a:rPr lang="en-US" smtClean="0">
                <a:solidFill>
                  <a:srgbClr val="4E3B30"/>
                </a:solidFill>
              </a:rPr>
              <a:t>Function at their highest possible level.</a:t>
            </a:r>
          </a:p>
          <a:p>
            <a:pPr>
              <a:buClr>
                <a:schemeClr val="accent2"/>
              </a:buClr>
              <a:buFont typeface="Wingdings" charset="2"/>
              <a:buChar char="v"/>
            </a:pPr>
            <a:r>
              <a:rPr lang="en-US" smtClean="0">
                <a:solidFill>
                  <a:srgbClr val="4E3B30"/>
                </a:solidFill>
              </a:rPr>
              <a:t>Be active and mentally stimulated.</a:t>
            </a:r>
          </a:p>
          <a:p>
            <a:pPr>
              <a:buClr>
                <a:schemeClr val="accent2"/>
              </a:buClr>
              <a:buFont typeface="Wingdings 2" charset="2"/>
              <a:buNone/>
            </a:pPr>
            <a:endParaRPr lang="en-US" smtClean="0">
              <a:solidFill>
                <a:srgbClr val="4E3B30"/>
              </a:solidFill>
            </a:endParaRPr>
          </a:p>
          <a:p>
            <a:pPr>
              <a:buClr>
                <a:srgbClr val="F0A22E"/>
              </a:buClr>
              <a:buFont typeface="Wingdings" charset="2"/>
              <a:buChar char="v"/>
            </a:pPr>
            <a:endParaRPr lang="en-US" smtClean="0">
              <a:solidFill>
                <a:srgbClr val="4E3B30"/>
              </a:solidFill>
            </a:endParaRPr>
          </a:p>
          <a:p>
            <a:pPr>
              <a:buClr>
                <a:srgbClr val="F0A22E"/>
              </a:buClr>
              <a:buFont typeface="Wingdings" charset="2"/>
              <a:buChar char="v"/>
            </a:pPr>
            <a:endParaRPr lang="en-US"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34820"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93812CA4-02D3-4301-B911-AB7E2F62F08B}" type="slidenum">
              <a:rPr lang="en-US">
                <a:solidFill>
                  <a:schemeClr val="bg1"/>
                </a:solidFill>
              </a:rPr>
              <a:pPr/>
              <a:t>16</a:t>
            </a:fld>
            <a:endParaRPr lang="en-US">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Helping Families Live with Dementia</a:t>
            </a:r>
            <a:endParaRPr lang="en-US" cap="none" dirty="0">
              <a:ea typeface="+mj-ea"/>
            </a:endParaRPr>
          </a:p>
        </p:txBody>
      </p:sp>
      <p:sp>
        <p:nvSpPr>
          <p:cNvPr id="3" name="Content Placeholder 2"/>
          <p:cNvSpPr>
            <a:spLocks noGrp="1"/>
          </p:cNvSpPr>
          <p:nvPr>
            <p:ph idx="1"/>
          </p:nvPr>
        </p:nvSpPr>
        <p:spPr/>
        <p:txBody>
          <a:bodyPr>
            <a:normAutofit/>
          </a:bodyPr>
          <a:lstStyle/>
          <a:p>
            <a:pPr>
              <a:lnSpc>
                <a:spcPct val="90000"/>
              </a:lnSpc>
              <a:buClr>
                <a:srgbClr val="F0A22E"/>
              </a:buClr>
              <a:buFont typeface="Wingdings 2" charset="2"/>
              <a:buNone/>
            </a:pPr>
            <a:r>
              <a:rPr lang="en-US" dirty="0" smtClean="0"/>
              <a:t>Family caregivers need:</a:t>
            </a:r>
          </a:p>
          <a:p>
            <a:pPr>
              <a:lnSpc>
                <a:spcPct val="90000"/>
              </a:lnSpc>
              <a:buClr>
                <a:schemeClr val="accent2"/>
              </a:buClr>
              <a:buFont typeface="Wingdings" charset="2"/>
              <a:buChar char="v"/>
            </a:pPr>
            <a:r>
              <a:rPr lang="en-US" dirty="0" smtClean="0"/>
              <a:t>Education about the disease.</a:t>
            </a:r>
          </a:p>
          <a:p>
            <a:pPr>
              <a:lnSpc>
                <a:spcPct val="90000"/>
              </a:lnSpc>
              <a:buClr>
                <a:schemeClr val="accent2"/>
              </a:buClr>
              <a:buFont typeface="Wingdings" charset="2"/>
              <a:buChar char="v"/>
            </a:pPr>
            <a:r>
              <a:rPr lang="en-US" dirty="0" smtClean="0"/>
              <a:t>Lessons in how to speak “Alzheimer’s.” </a:t>
            </a:r>
          </a:p>
          <a:p>
            <a:pPr>
              <a:lnSpc>
                <a:spcPct val="90000"/>
              </a:lnSpc>
              <a:buClr>
                <a:schemeClr val="accent2"/>
              </a:buClr>
              <a:buFont typeface="Wingdings" charset="2"/>
              <a:buChar char="v"/>
            </a:pPr>
            <a:r>
              <a:rPr lang="en-US" dirty="0" smtClean="0"/>
              <a:t>Legal and financial advice.</a:t>
            </a:r>
          </a:p>
          <a:p>
            <a:pPr>
              <a:lnSpc>
                <a:spcPct val="90000"/>
              </a:lnSpc>
              <a:buClr>
                <a:schemeClr val="accent2"/>
              </a:buClr>
              <a:buFont typeface="Wingdings" charset="2"/>
              <a:buChar char="v"/>
            </a:pPr>
            <a:r>
              <a:rPr lang="en-US" dirty="0" smtClean="0">
                <a:solidFill>
                  <a:srgbClr val="4E3B30"/>
                </a:solidFill>
              </a:rPr>
              <a:t>Care planning and coordination.</a:t>
            </a:r>
          </a:p>
          <a:p>
            <a:pPr>
              <a:lnSpc>
                <a:spcPct val="90000"/>
              </a:lnSpc>
              <a:buClr>
                <a:schemeClr val="accent2"/>
              </a:buClr>
              <a:buFont typeface="Wingdings" charset="2"/>
              <a:buChar char="v"/>
            </a:pPr>
            <a:r>
              <a:rPr lang="en-US" dirty="0" smtClean="0"/>
              <a:t>Counseling/psychotherapy and social support.</a:t>
            </a:r>
          </a:p>
          <a:p>
            <a:pPr>
              <a:lnSpc>
                <a:spcPct val="90000"/>
              </a:lnSpc>
              <a:buClr>
                <a:schemeClr val="accent2"/>
              </a:buClr>
              <a:buFont typeface="Wingdings" charset="2"/>
              <a:buChar char="v"/>
            </a:pPr>
            <a:r>
              <a:rPr lang="en-US" dirty="0" smtClean="0"/>
              <a:t>Home safety adaptation.</a:t>
            </a:r>
          </a:p>
          <a:p>
            <a:pPr>
              <a:lnSpc>
                <a:spcPct val="90000"/>
              </a:lnSpc>
              <a:buClr>
                <a:schemeClr val="accent2"/>
              </a:buClr>
              <a:buFont typeface="Wingdings" charset="2"/>
              <a:buChar char="v"/>
            </a:pPr>
            <a:r>
              <a:rPr lang="en-US" dirty="0" smtClean="0"/>
              <a:t>Respite.</a:t>
            </a:r>
          </a:p>
          <a:p>
            <a:pPr>
              <a:lnSpc>
                <a:spcPct val="90000"/>
              </a:lnSpc>
              <a:buClr>
                <a:srgbClr val="F0A22E"/>
              </a:buClr>
              <a:buFont typeface="Wingdings" charset="2"/>
              <a:buChar char="v"/>
            </a:pPr>
            <a:endParaRPr lang="en-US" dirty="0" smtClean="0"/>
          </a:p>
          <a:p>
            <a:pPr>
              <a:lnSpc>
                <a:spcPct val="90000"/>
              </a:lnSpc>
              <a:buClr>
                <a:srgbClr val="F0A22E"/>
              </a:buClr>
              <a:buFont typeface="Wingdings" charset="2"/>
              <a:buChar char="v"/>
            </a:pPr>
            <a:endParaRPr lang="en-US" dirty="0" smtClean="0">
              <a:solidFill>
                <a:srgbClr val="4E3B30"/>
              </a:solidFill>
            </a:endParaRPr>
          </a:p>
          <a:p>
            <a:pPr>
              <a:lnSpc>
                <a:spcPct val="90000"/>
              </a:lnSpc>
              <a:buClr>
                <a:srgbClr val="F0A22E"/>
              </a:buClr>
              <a:buFont typeface="Wingdings" charset="2"/>
              <a:buChar char="v"/>
            </a:pPr>
            <a:endParaRPr lang="en-US" dirty="0" smtClean="0">
              <a:solidFill>
                <a:srgbClr val="4E3B30"/>
              </a:solidFill>
            </a:endParaRPr>
          </a:p>
          <a:p>
            <a:pPr>
              <a:lnSpc>
                <a:spcPct val="90000"/>
              </a:lnSpc>
              <a:buFont typeface="Wingdings 2" charset="2"/>
              <a:buNone/>
            </a:pPr>
            <a:endParaRPr lang="en-US" dirty="0" smtClean="0"/>
          </a:p>
          <a:p>
            <a:pPr>
              <a:lnSpc>
                <a:spcPct val="90000"/>
              </a:lnSpc>
              <a:buFont typeface="Wingdings 2" charset="2"/>
              <a:buNone/>
            </a:pPr>
            <a:endParaRPr lang="en-US" dirty="0" smtClean="0"/>
          </a:p>
        </p:txBody>
      </p:sp>
      <p:sp>
        <p:nvSpPr>
          <p:cNvPr id="36868"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8A91E5CF-4C25-4BBD-90FF-A50A3D5AE144}" type="slidenum">
              <a:rPr lang="en-US">
                <a:solidFill>
                  <a:schemeClr val="bg1"/>
                </a:solidFill>
              </a:rPr>
              <a:pPr/>
              <a:t>17</a:t>
            </a:fld>
            <a:endParaRPr lang="en-US">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Care Receiver Resources</a:t>
            </a:r>
            <a:endParaRPr lang="en-US" cap="none" dirty="0">
              <a:ea typeface="+mj-ea"/>
            </a:endParaRPr>
          </a:p>
        </p:txBody>
      </p:sp>
      <p:sp>
        <p:nvSpPr>
          <p:cNvPr id="38915" name="Content Placeholder 2"/>
          <p:cNvSpPr>
            <a:spLocks noGrp="1"/>
          </p:cNvSpPr>
          <p:nvPr>
            <p:ph idx="1"/>
          </p:nvPr>
        </p:nvSpPr>
        <p:spPr/>
        <p:txBody>
          <a:bodyPr/>
          <a:lstStyle/>
          <a:p>
            <a:pPr>
              <a:buClr>
                <a:schemeClr val="accent2"/>
              </a:buClr>
              <a:buFont typeface="Wingdings" charset="2"/>
              <a:buChar char="v"/>
            </a:pPr>
            <a:r>
              <a:rPr lang="en-US" smtClean="0"/>
              <a:t>Support groups.</a:t>
            </a:r>
          </a:p>
          <a:p>
            <a:pPr>
              <a:buClr>
                <a:schemeClr val="accent2"/>
              </a:buClr>
              <a:buFont typeface="Wingdings" charset="2"/>
              <a:buChar char="v"/>
            </a:pPr>
            <a:r>
              <a:rPr lang="en-US" smtClean="0"/>
              <a:t>Activity programs.</a:t>
            </a:r>
          </a:p>
          <a:p>
            <a:pPr>
              <a:buClr>
                <a:schemeClr val="accent2"/>
              </a:buClr>
              <a:buFont typeface="Wingdings" charset="2"/>
              <a:buChar char="v"/>
            </a:pPr>
            <a:r>
              <a:rPr lang="en-US" smtClean="0"/>
              <a:t>Adult day care programs. </a:t>
            </a:r>
          </a:p>
          <a:p>
            <a:pPr>
              <a:buClr>
                <a:schemeClr val="accent2"/>
              </a:buClr>
              <a:buFont typeface="Wingdings" charset="2"/>
              <a:buChar char="v"/>
            </a:pPr>
            <a:r>
              <a:rPr lang="en-US" smtClean="0"/>
              <a:t>In-home care services.</a:t>
            </a:r>
          </a:p>
          <a:p>
            <a:pPr>
              <a:buClr>
                <a:schemeClr val="accent2"/>
              </a:buClr>
              <a:buFont typeface="Wingdings" charset="2"/>
              <a:buChar char="v"/>
            </a:pPr>
            <a:r>
              <a:rPr lang="en-US" smtClean="0">
                <a:solidFill>
                  <a:srgbClr val="4E3B30"/>
                </a:solidFill>
              </a:rPr>
              <a:t>Case management services.</a:t>
            </a:r>
          </a:p>
          <a:p>
            <a:pPr>
              <a:buClr>
                <a:schemeClr val="accent2"/>
              </a:buClr>
              <a:buFont typeface="Wingdings" charset="2"/>
              <a:buChar char="v"/>
            </a:pPr>
            <a:r>
              <a:rPr lang="en-US" smtClean="0"/>
              <a:t>Placement services.</a:t>
            </a:r>
          </a:p>
          <a:p>
            <a:pPr>
              <a:buClr>
                <a:schemeClr val="accent2"/>
              </a:buClr>
              <a:buFont typeface="Wingdings" charset="2"/>
              <a:buChar char="v"/>
            </a:pPr>
            <a:r>
              <a:rPr lang="en-US" smtClean="0"/>
              <a:t>Residential care facilities.</a:t>
            </a:r>
          </a:p>
          <a:p>
            <a:pPr>
              <a:buClr>
                <a:srgbClr val="F0A22E"/>
              </a:buClr>
              <a:buFont typeface="Wingdings" charset="2"/>
              <a:buChar char="v"/>
            </a:pPr>
            <a:endParaRPr lang="en-US" smtClean="0">
              <a:solidFill>
                <a:srgbClr val="4E3B30"/>
              </a:solidFill>
            </a:endParaRPr>
          </a:p>
          <a:p>
            <a:pPr>
              <a:buClr>
                <a:srgbClr val="F0A22E"/>
              </a:buClr>
              <a:buFont typeface="Wingdings" charset="2"/>
              <a:buChar char="v"/>
            </a:pPr>
            <a:endParaRPr lang="en-US"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38916"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99C2618D-1ED9-445E-983F-27068AC67293}" type="slidenum">
              <a:rPr lang="en-US">
                <a:solidFill>
                  <a:schemeClr val="bg1"/>
                </a:solidFill>
              </a:rPr>
              <a:pPr/>
              <a:t>18</a:t>
            </a:fld>
            <a:endParaRPr lang="en-US">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Community/National Organizations</a:t>
            </a:r>
            <a:endParaRPr lang="en-US" cap="none" dirty="0">
              <a:ea typeface="+mj-ea"/>
            </a:endParaRPr>
          </a:p>
        </p:txBody>
      </p:sp>
      <p:sp>
        <p:nvSpPr>
          <p:cNvPr id="40963" name="Content Placeholder 2"/>
          <p:cNvSpPr>
            <a:spLocks noGrp="1"/>
          </p:cNvSpPr>
          <p:nvPr>
            <p:ph idx="1"/>
          </p:nvPr>
        </p:nvSpPr>
        <p:spPr/>
        <p:txBody>
          <a:bodyPr/>
          <a:lstStyle/>
          <a:p>
            <a:pPr>
              <a:buClr>
                <a:schemeClr val="accent2"/>
              </a:buClr>
              <a:buFont typeface="Wingdings" charset="2"/>
              <a:buChar char="v"/>
            </a:pPr>
            <a:r>
              <a:rPr lang="en-US" smtClean="0"/>
              <a:t>Alzheimer’s Association</a:t>
            </a:r>
          </a:p>
          <a:p>
            <a:pPr>
              <a:buClr>
                <a:schemeClr val="accent2"/>
              </a:buClr>
              <a:buFont typeface="Wingdings" charset="2"/>
              <a:buChar char="v"/>
            </a:pPr>
            <a:r>
              <a:rPr lang="en-US" smtClean="0"/>
              <a:t>Family Caregiver Alliance</a:t>
            </a:r>
          </a:p>
          <a:p>
            <a:pPr>
              <a:buClr>
                <a:schemeClr val="accent2"/>
              </a:buClr>
              <a:buFont typeface="Wingdings" charset="2"/>
              <a:buChar char="v"/>
            </a:pPr>
            <a:r>
              <a:rPr lang="en-US" smtClean="0"/>
              <a:t>CCC Adult Agency on Aging</a:t>
            </a:r>
          </a:p>
          <a:p>
            <a:pPr>
              <a:buClr>
                <a:schemeClr val="accent2"/>
              </a:buClr>
              <a:buFont typeface="Wingdings" charset="2"/>
              <a:buChar char="v"/>
            </a:pPr>
            <a:r>
              <a:rPr lang="en-US" smtClean="0"/>
              <a:t>Association for Frontal-Temporal Dementias</a:t>
            </a:r>
          </a:p>
          <a:p>
            <a:pPr>
              <a:buClr>
                <a:schemeClr val="accent2"/>
              </a:buClr>
              <a:buFont typeface="Wingdings" charset="2"/>
              <a:buChar char="v"/>
            </a:pPr>
            <a:r>
              <a:rPr lang="en-US" smtClean="0">
                <a:solidFill>
                  <a:srgbClr val="4E3B30"/>
                </a:solidFill>
              </a:rPr>
              <a:t>Lewy Body Dementia Association</a:t>
            </a:r>
          </a:p>
          <a:p>
            <a:pPr>
              <a:buClr>
                <a:srgbClr val="F0A22E"/>
              </a:buClr>
              <a:buFont typeface="Wingdings" charset="2"/>
              <a:buChar char="v"/>
            </a:pPr>
            <a:endParaRPr lang="en-US"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40964"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2D276451-32C3-47DC-8B0D-5386888FC321}" type="slidenum">
              <a:rPr lang="en-US">
                <a:solidFill>
                  <a:schemeClr val="bg1"/>
                </a:solidFill>
              </a:rPr>
              <a:pPr/>
              <a:t>19</a:t>
            </a:fld>
            <a:endParaRPr lang="en-US">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86" y="365760"/>
            <a:ext cx="8686800" cy="838200"/>
          </a:xfrm>
        </p:spPr>
        <p:txBody>
          <a:bodyPr/>
          <a:lstStyle/>
          <a:p>
            <a:pPr fontAlgn="auto">
              <a:spcAft>
                <a:spcPts val="0"/>
              </a:spcAft>
              <a:defRPr/>
            </a:pPr>
            <a:r>
              <a:rPr lang="en-US" cap="none" dirty="0" smtClean="0">
                <a:ea typeface="+mj-ea"/>
              </a:rPr>
              <a:t>Objectives</a:t>
            </a:r>
            <a:endParaRPr lang="en-US" dirty="0">
              <a:ea typeface="+mj-ea"/>
            </a:endParaRPr>
          </a:p>
        </p:txBody>
      </p:sp>
      <p:sp>
        <p:nvSpPr>
          <p:cNvPr id="3" name="Content Placeholder 2"/>
          <p:cNvSpPr>
            <a:spLocks noGrp="1"/>
          </p:cNvSpPr>
          <p:nvPr>
            <p:ph idx="1"/>
          </p:nvPr>
        </p:nvSpPr>
        <p:spPr/>
        <p:txBody>
          <a:bodyPr>
            <a:normAutofit/>
          </a:bodyPr>
          <a:lstStyle/>
          <a:p>
            <a:pPr>
              <a:lnSpc>
                <a:spcPct val="90000"/>
              </a:lnSpc>
              <a:buFont typeface="Wingdings 2" charset="2"/>
              <a:buNone/>
            </a:pPr>
            <a:r>
              <a:rPr lang="en-US" dirty="0" smtClean="0"/>
              <a:t>To become familiar with:</a:t>
            </a:r>
          </a:p>
          <a:p>
            <a:pPr>
              <a:lnSpc>
                <a:spcPct val="90000"/>
              </a:lnSpc>
              <a:buClr>
                <a:schemeClr val="accent2"/>
              </a:buClr>
              <a:buFont typeface="Wingdings" charset="2"/>
              <a:buChar char="v"/>
            </a:pPr>
            <a:r>
              <a:rPr lang="en-US" dirty="0" smtClean="0"/>
              <a:t>Detection pitfalls</a:t>
            </a:r>
          </a:p>
          <a:p>
            <a:pPr>
              <a:lnSpc>
                <a:spcPct val="90000"/>
              </a:lnSpc>
              <a:buClr>
                <a:schemeClr val="accent2"/>
              </a:buClr>
              <a:buFont typeface="Wingdings" charset="2"/>
              <a:buChar char="v"/>
            </a:pPr>
            <a:r>
              <a:rPr lang="en-US" dirty="0" smtClean="0"/>
              <a:t>Advantages of early detection and intervention</a:t>
            </a:r>
          </a:p>
          <a:p>
            <a:pPr>
              <a:lnSpc>
                <a:spcPct val="90000"/>
              </a:lnSpc>
              <a:buClr>
                <a:schemeClr val="accent2"/>
              </a:buClr>
              <a:buFont typeface="Wingdings" charset="2"/>
              <a:buChar char="v"/>
            </a:pPr>
            <a:r>
              <a:rPr lang="en-US" dirty="0" smtClean="0"/>
              <a:t>Warning signs of dementia</a:t>
            </a:r>
          </a:p>
          <a:p>
            <a:pPr>
              <a:lnSpc>
                <a:spcPct val="90000"/>
              </a:lnSpc>
              <a:buClr>
                <a:schemeClr val="accent2"/>
              </a:buClr>
              <a:buFont typeface="Wingdings" charset="2"/>
              <a:buChar char="v"/>
            </a:pPr>
            <a:r>
              <a:rPr lang="en-US" dirty="0" smtClean="0"/>
              <a:t>A quick screening tool</a:t>
            </a:r>
          </a:p>
          <a:p>
            <a:pPr>
              <a:lnSpc>
                <a:spcPct val="90000"/>
              </a:lnSpc>
              <a:buClr>
                <a:schemeClr val="accent2"/>
              </a:buClr>
              <a:buFont typeface="Wingdings" charset="2"/>
              <a:buChar char="v"/>
            </a:pPr>
            <a:r>
              <a:rPr lang="en-US" dirty="0" smtClean="0"/>
              <a:t>Referral and follow-up</a:t>
            </a:r>
          </a:p>
          <a:p>
            <a:pPr>
              <a:lnSpc>
                <a:spcPct val="90000"/>
              </a:lnSpc>
              <a:buClr>
                <a:schemeClr val="accent2"/>
              </a:buClr>
              <a:buFont typeface="Wingdings" charset="2"/>
              <a:buChar char="v"/>
            </a:pPr>
            <a:r>
              <a:rPr lang="en-US" dirty="0" smtClean="0"/>
              <a:t>Dementia’s family impact</a:t>
            </a:r>
          </a:p>
          <a:p>
            <a:pPr>
              <a:lnSpc>
                <a:spcPct val="90000"/>
              </a:lnSpc>
              <a:buClr>
                <a:schemeClr val="accent2"/>
              </a:buClr>
              <a:buFont typeface="Wingdings" charset="2"/>
              <a:buChar char="v"/>
            </a:pPr>
            <a:r>
              <a:rPr lang="en-US" dirty="0" smtClean="0"/>
              <a:t>Family and patient resources</a:t>
            </a:r>
          </a:p>
        </p:txBody>
      </p:sp>
      <p:sp>
        <p:nvSpPr>
          <p:cNvPr id="17412" name="Slide Number Placeholder 3"/>
          <p:cNvSpPr>
            <a:spLocks noGrp="1"/>
          </p:cNvSpPr>
          <p:nvPr>
            <p:ph type="sldNum" sz="quarter" idx="12"/>
          </p:nvPr>
        </p:nvSpPr>
        <p:spPr bwMode="auto">
          <a:xfrm>
            <a:off x="8216900" y="6343650"/>
            <a:ext cx="758825" cy="246063"/>
          </a:xfrm>
          <a:noFill/>
          <a:ln>
            <a:miter lim="800000"/>
            <a:headEnd/>
            <a:tailEnd/>
          </a:ln>
        </p:spPr>
        <p:txBody>
          <a:bodyPr/>
          <a:lstStyle/>
          <a:p>
            <a:fld id="{7BCD699B-C0CC-4BEC-9731-CAC559F18DED}" type="slidenum">
              <a:rPr lang="en-US" b="1">
                <a:solidFill>
                  <a:schemeClr val="bg1"/>
                </a:solidFill>
              </a:rPr>
              <a:pPr/>
              <a:t>2</a:t>
            </a:fld>
            <a:endParaRPr lang="en-US" b="1">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Alzheimer’s Association Programs</a:t>
            </a:r>
            <a:endParaRPr lang="en-US" cap="none" dirty="0">
              <a:ea typeface="+mj-ea"/>
            </a:endParaRPr>
          </a:p>
        </p:txBody>
      </p:sp>
      <p:sp>
        <p:nvSpPr>
          <p:cNvPr id="41987" name="Content Placeholder 2"/>
          <p:cNvSpPr>
            <a:spLocks noGrp="1"/>
          </p:cNvSpPr>
          <p:nvPr>
            <p:ph idx="1"/>
          </p:nvPr>
        </p:nvSpPr>
        <p:spPr/>
        <p:txBody>
          <a:bodyPr/>
          <a:lstStyle/>
          <a:p>
            <a:pPr>
              <a:buClr>
                <a:schemeClr val="accent2"/>
              </a:buClr>
              <a:buFont typeface="Wingdings" charset="2"/>
              <a:buChar char="v"/>
            </a:pPr>
            <a:r>
              <a:rPr lang="en-US" b="1" smtClean="0"/>
              <a:t>Information &amp; Referral — 24/7 Helpline (800) 272-3900 </a:t>
            </a:r>
          </a:p>
          <a:p>
            <a:pPr>
              <a:buClr>
                <a:schemeClr val="accent2"/>
              </a:buClr>
              <a:buFont typeface="Wingdings" charset="2"/>
              <a:buChar char="v"/>
            </a:pPr>
            <a:r>
              <a:rPr lang="en-US" b="1" smtClean="0"/>
              <a:t>Counseling—post-diagnosis, family crisis, and care consultation</a:t>
            </a:r>
          </a:p>
          <a:p>
            <a:pPr>
              <a:buClr>
                <a:schemeClr val="accent2"/>
              </a:buClr>
              <a:buFont typeface="Wingdings" charset="2"/>
              <a:buChar char="v"/>
            </a:pPr>
            <a:r>
              <a:rPr lang="en-US" b="1" smtClean="0"/>
              <a:t>Care planning</a:t>
            </a:r>
          </a:p>
          <a:p>
            <a:pPr>
              <a:buClr>
                <a:schemeClr val="accent2"/>
              </a:buClr>
              <a:buFont typeface="Wingdings" charset="2"/>
              <a:buChar char="v"/>
            </a:pPr>
            <a:r>
              <a:rPr lang="en-US" b="1" smtClean="0"/>
              <a:t>Early stage and caregiver support groups</a:t>
            </a:r>
          </a:p>
          <a:p>
            <a:pPr>
              <a:buClr>
                <a:schemeClr val="accent2"/>
              </a:buClr>
              <a:buFont typeface="Wingdings" charset="2"/>
              <a:buChar char="v"/>
            </a:pPr>
            <a:r>
              <a:rPr lang="en-US" b="1" smtClean="0"/>
              <a:t>Education </a:t>
            </a:r>
          </a:p>
          <a:p>
            <a:pPr>
              <a:buClr>
                <a:schemeClr val="accent2"/>
              </a:buClr>
              <a:buFont typeface="Wingdings" charset="2"/>
              <a:buChar char="v"/>
            </a:pPr>
            <a:r>
              <a:rPr lang="en-US" b="1" smtClean="0"/>
              <a:t>MedicAlert</a:t>
            </a:r>
            <a:r>
              <a:rPr lang="en-US" b="1" baseline="30000" smtClean="0"/>
              <a:t>®</a:t>
            </a:r>
            <a:r>
              <a:rPr lang="en-US" b="1" smtClean="0"/>
              <a:t>+Safe Return </a:t>
            </a:r>
            <a:endParaRPr lang="en-US" b="1"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41988"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FD7D8475-EC78-4EA2-A27C-43345623B4CE}" type="slidenum">
              <a:rPr lang="en-US">
                <a:solidFill>
                  <a:schemeClr val="bg1"/>
                </a:solidFill>
              </a:rPr>
              <a:pPr/>
              <a:t>20</a:t>
            </a:fld>
            <a:endParaRPr lang="en-US">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86" y="365760"/>
            <a:ext cx="8686800" cy="838200"/>
          </a:xfrm>
        </p:spPr>
        <p:txBody>
          <a:bodyPr/>
          <a:lstStyle/>
          <a:p>
            <a:pPr fontAlgn="auto">
              <a:spcAft>
                <a:spcPts val="0"/>
              </a:spcAft>
              <a:defRPr/>
            </a:pPr>
            <a:r>
              <a:rPr lang="en-US" cap="none" dirty="0" smtClean="0">
                <a:ea typeface="+mj-ea"/>
              </a:rPr>
              <a:t>Dementia:</a:t>
            </a:r>
            <a:endParaRPr lang="en-US" dirty="0">
              <a:ea typeface="+mj-ea"/>
            </a:endParaRPr>
          </a:p>
        </p:txBody>
      </p:sp>
      <p:sp>
        <p:nvSpPr>
          <p:cNvPr id="18435" name="Content Placeholder 2"/>
          <p:cNvSpPr>
            <a:spLocks noGrp="1"/>
          </p:cNvSpPr>
          <p:nvPr>
            <p:ph idx="1"/>
          </p:nvPr>
        </p:nvSpPr>
        <p:spPr/>
        <p:txBody>
          <a:bodyPr/>
          <a:lstStyle/>
          <a:p>
            <a:pPr>
              <a:buClr>
                <a:schemeClr val="accent2"/>
              </a:buClr>
              <a:buFont typeface="Wingdings" charset="2"/>
              <a:buChar char="v"/>
            </a:pPr>
            <a:r>
              <a:rPr lang="en-US" smtClean="0"/>
              <a:t>Is a chronic brain illness that affects cognition, behavior, and function.</a:t>
            </a:r>
          </a:p>
          <a:p>
            <a:pPr>
              <a:buClr>
                <a:schemeClr val="accent2"/>
              </a:buClr>
              <a:buFont typeface="Wingdings" charset="2"/>
              <a:buChar char="v"/>
            </a:pPr>
            <a:r>
              <a:rPr lang="en-US" smtClean="0"/>
              <a:t>Is frequently misdiagnosed when mild. </a:t>
            </a:r>
          </a:p>
          <a:p>
            <a:pPr>
              <a:buClr>
                <a:schemeClr val="accent2"/>
              </a:buClr>
              <a:buFont typeface="Wingdings" charset="2"/>
              <a:buChar char="v"/>
            </a:pPr>
            <a:r>
              <a:rPr lang="en-US" smtClean="0"/>
              <a:t>Is frequently misdiagnosed in the absence of medical, educational, occupational history.</a:t>
            </a:r>
          </a:p>
          <a:p>
            <a:pPr>
              <a:buClr>
                <a:schemeClr val="accent2"/>
              </a:buClr>
              <a:buFont typeface="Wingdings" charset="2"/>
              <a:buChar char="v"/>
            </a:pPr>
            <a:r>
              <a:rPr lang="en-US" smtClean="0"/>
              <a:t>Cannot be treated effectively without including family and/or caregivers.</a:t>
            </a:r>
          </a:p>
        </p:txBody>
      </p:sp>
      <p:sp>
        <p:nvSpPr>
          <p:cNvPr id="18436" name="Slide Number Placeholder 3"/>
          <p:cNvSpPr>
            <a:spLocks noGrp="1"/>
          </p:cNvSpPr>
          <p:nvPr>
            <p:ph type="sldNum" sz="quarter" idx="12"/>
          </p:nvPr>
        </p:nvSpPr>
        <p:spPr bwMode="auto">
          <a:xfrm>
            <a:off x="8216900" y="6343650"/>
            <a:ext cx="758825" cy="246063"/>
          </a:xfrm>
          <a:noFill/>
          <a:ln>
            <a:miter lim="800000"/>
            <a:headEnd/>
            <a:tailEnd/>
          </a:ln>
        </p:spPr>
        <p:txBody>
          <a:bodyPr/>
          <a:lstStyle/>
          <a:p>
            <a:fld id="{71BA392F-3D24-4A42-BA40-FAE57975649E}" type="slidenum">
              <a:rPr lang="en-US" b="1">
                <a:solidFill>
                  <a:schemeClr val="bg1"/>
                </a:solidFill>
              </a:rPr>
              <a:pPr/>
              <a:t>3</a:t>
            </a:fld>
            <a:endParaRPr lang="en-US" b="1">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Diagnostic Guidelines</a:t>
            </a:r>
            <a:endParaRPr lang="en-US" cap="none" dirty="0">
              <a:ea typeface="+mj-ea"/>
            </a:endParaRPr>
          </a:p>
        </p:txBody>
      </p:sp>
      <p:sp>
        <p:nvSpPr>
          <p:cNvPr id="3" name="Content Placeholder 2"/>
          <p:cNvSpPr>
            <a:spLocks noGrp="1"/>
          </p:cNvSpPr>
          <p:nvPr>
            <p:ph idx="1"/>
          </p:nvPr>
        </p:nvSpPr>
        <p:spPr/>
        <p:txBody>
          <a:bodyPr>
            <a:normAutofit/>
          </a:bodyPr>
          <a:lstStyle/>
          <a:p>
            <a:pPr>
              <a:lnSpc>
                <a:spcPct val="90000"/>
              </a:lnSpc>
              <a:buClr>
                <a:srgbClr val="F0A22E"/>
              </a:buClr>
              <a:buFont typeface="Wingdings 2" charset="2"/>
              <a:buNone/>
            </a:pPr>
            <a:r>
              <a:rPr lang="en-US" sz="2400" smtClean="0"/>
              <a:t>Dementia is cognitive decline that:</a:t>
            </a:r>
          </a:p>
          <a:p>
            <a:pPr>
              <a:lnSpc>
                <a:spcPct val="90000"/>
              </a:lnSpc>
              <a:buClr>
                <a:schemeClr val="accent2"/>
              </a:buClr>
              <a:buFont typeface="Wingdings" charset="2"/>
              <a:buChar char="v"/>
            </a:pPr>
            <a:r>
              <a:rPr lang="en-US" sz="2400" smtClean="0"/>
              <a:t>Occurred from a higher level of function. </a:t>
            </a:r>
          </a:p>
          <a:p>
            <a:pPr>
              <a:lnSpc>
                <a:spcPct val="90000"/>
              </a:lnSpc>
              <a:buClr>
                <a:schemeClr val="accent2"/>
              </a:buClr>
              <a:buFont typeface="Wingdings" charset="2"/>
              <a:buChar char="v"/>
            </a:pPr>
            <a:r>
              <a:rPr lang="en-US" sz="2400" smtClean="0"/>
              <a:t>Is severe enough to interfere with usual activities and daily life.</a:t>
            </a:r>
          </a:p>
          <a:p>
            <a:pPr>
              <a:lnSpc>
                <a:spcPct val="90000"/>
              </a:lnSpc>
              <a:buClr>
                <a:schemeClr val="accent2"/>
              </a:buClr>
              <a:buFont typeface="Wingdings" charset="2"/>
              <a:buChar char="v"/>
            </a:pPr>
            <a:r>
              <a:rPr lang="en-US" sz="2400" smtClean="0"/>
              <a:t>Affects more than one of the following four core cognitive domains:</a:t>
            </a:r>
            <a:endParaRPr lang="en-US" sz="2400" smtClean="0">
              <a:solidFill>
                <a:srgbClr val="4E3B30"/>
              </a:solidFill>
            </a:endParaRPr>
          </a:p>
          <a:p>
            <a:pPr marL="971550" lvl="1" indent="-514350">
              <a:lnSpc>
                <a:spcPct val="90000"/>
              </a:lnSpc>
              <a:buClr>
                <a:srgbClr val="523227"/>
              </a:buClr>
              <a:buFont typeface="Franklin Gothic Medium" charset="0"/>
              <a:buAutoNum type="arabicPeriod"/>
            </a:pPr>
            <a:r>
              <a:rPr lang="en-US" sz="2200" smtClean="0"/>
              <a:t>Recent memory - ability to learn and recall new information.</a:t>
            </a:r>
          </a:p>
          <a:p>
            <a:pPr marL="971550" lvl="1" indent="-514350">
              <a:lnSpc>
                <a:spcPct val="90000"/>
              </a:lnSpc>
              <a:buClr>
                <a:srgbClr val="523227"/>
              </a:buClr>
              <a:buFont typeface="Franklin Gothic Medium" charset="0"/>
              <a:buAutoNum type="arabicPeriod"/>
            </a:pPr>
            <a:r>
              <a:rPr lang="en-US" sz="2200" smtClean="0"/>
              <a:t>Language - either comprehension or expression.</a:t>
            </a:r>
            <a:endParaRPr lang="en-US" sz="2200" smtClean="0">
              <a:solidFill>
                <a:srgbClr val="4E3B30"/>
              </a:solidFill>
            </a:endParaRPr>
          </a:p>
          <a:p>
            <a:pPr marL="971550" lvl="1" indent="-514350">
              <a:lnSpc>
                <a:spcPct val="90000"/>
              </a:lnSpc>
              <a:buClr>
                <a:srgbClr val="523227"/>
              </a:buClr>
              <a:buFont typeface="Franklin Gothic Medium" charset="0"/>
              <a:buAutoNum type="arabicPeriod"/>
            </a:pPr>
            <a:r>
              <a:rPr lang="en-US" sz="2200" smtClean="0"/>
              <a:t>Visuospatial ability — comprehension and effective manipulation of nonverbal, graphic or geographic information.</a:t>
            </a:r>
          </a:p>
          <a:p>
            <a:pPr marL="971550" lvl="1" indent="-514350">
              <a:lnSpc>
                <a:spcPct val="90000"/>
              </a:lnSpc>
              <a:buClr>
                <a:srgbClr val="523227"/>
              </a:buClr>
              <a:buFont typeface="Franklin Gothic Medium" charset="0"/>
              <a:buAutoNum type="arabicPeriod"/>
            </a:pPr>
            <a:r>
              <a:rPr lang="en-US" sz="2200" smtClean="0"/>
              <a:t>Executive function — ability to plan, perform abstract reasoning, solve problems, focus despite distractions and shift focus when appropriate.</a:t>
            </a:r>
            <a:endParaRPr lang="en-US" sz="2200" smtClean="0">
              <a:solidFill>
                <a:srgbClr val="4E3B30"/>
              </a:solidFill>
            </a:endParaRPr>
          </a:p>
          <a:p>
            <a:pPr marL="971550" lvl="1" indent="-514350">
              <a:lnSpc>
                <a:spcPct val="90000"/>
              </a:lnSpc>
              <a:buClr>
                <a:srgbClr val="F0A22E"/>
              </a:buClr>
              <a:buFont typeface="Wingdings" charset="2"/>
              <a:buChar char="§"/>
            </a:pPr>
            <a:endParaRPr lang="en-US" sz="2400" smtClean="0"/>
          </a:p>
          <a:p>
            <a:pPr>
              <a:lnSpc>
                <a:spcPct val="90000"/>
              </a:lnSpc>
              <a:buClr>
                <a:srgbClr val="F0A22E"/>
              </a:buClr>
              <a:buFont typeface="Wingdings" charset="2"/>
              <a:buChar char="v"/>
            </a:pPr>
            <a:endParaRPr lang="en-US" sz="2700" smtClean="0">
              <a:solidFill>
                <a:srgbClr val="4E3B30"/>
              </a:solidFill>
            </a:endParaRPr>
          </a:p>
          <a:p>
            <a:pPr>
              <a:lnSpc>
                <a:spcPct val="90000"/>
              </a:lnSpc>
              <a:buClr>
                <a:srgbClr val="F0A22E"/>
              </a:buClr>
              <a:buFont typeface="Wingdings" charset="2"/>
              <a:buChar char="v"/>
            </a:pPr>
            <a:endParaRPr lang="en-US" sz="2700" smtClean="0">
              <a:solidFill>
                <a:srgbClr val="4E3B30"/>
              </a:solidFill>
            </a:endParaRPr>
          </a:p>
          <a:p>
            <a:pPr>
              <a:lnSpc>
                <a:spcPct val="90000"/>
              </a:lnSpc>
              <a:buFont typeface="Wingdings 2" charset="2"/>
              <a:buNone/>
            </a:pPr>
            <a:endParaRPr lang="en-US" sz="2700" smtClean="0"/>
          </a:p>
          <a:p>
            <a:pPr>
              <a:lnSpc>
                <a:spcPct val="90000"/>
              </a:lnSpc>
              <a:buFont typeface="Wingdings 2" charset="2"/>
              <a:buNone/>
            </a:pPr>
            <a:endParaRPr lang="en-US" sz="2700" smtClean="0"/>
          </a:p>
        </p:txBody>
      </p:sp>
      <p:sp>
        <p:nvSpPr>
          <p:cNvPr id="19460"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DFBD6FE1-27C3-402C-BE7B-9A4AB1ABADAF}" type="slidenum">
              <a:rPr lang="en-US">
                <a:solidFill>
                  <a:schemeClr val="bg1"/>
                </a:solidFill>
              </a:rPr>
              <a:pPr/>
              <a:t>4</a:t>
            </a:fld>
            <a:endParaRPr lang="en-US">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Diagnostic Pitfalls</a:t>
            </a:r>
            <a:endParaRPr lang="en-US" cap="none" dirty="0">
              <a:ea typeface="+mj-ea"/>
            </a:endParaRPr>
          </a:p>
        </p:txBody>
      </p:sp>
      <p:sp>
        <p:nvSpPr>
          <p:cNvPr id="20483" name="Content Placeholder 2"/>
          <p:cNvSpPr>
            <a:spLocks noGrp="1"/>
          </p:cNvSpPr>
          <p:nvPr>
            <p:ph idx="1"/>
          </p:nvPr>
        </p:nvSpPr>
        <p:spPr/>
        <p:txBody>
          <a:bodyPr/>
          <a:lstStyle/>
          <a:p>
            <a:pPr>
              <a:buClr>
                <a:srgbClr val="F0A22E"/>
              </a:buClr>
              <a:buFont typeface="Wingdings 2" charset="2"/>
              <a:buNone/>
            </a:pPr>
            <a:r>
              <a:rPr lang="en-US" sz="2800" dirty="0" smtClean="0"/>
              <a:t>Memory problems go undiagnosed as a result of:</a:t>
            </a:r>
          </a:p>
          <a:p>
            <a:pPr>
              <a:buClr>
                <a:schemeClr val="accent2"/>
              </a:buClr>
              <a:buFont typeface="Wingdings" charset="2"/>
              <a:buChar char="v"/>
            </a:pPr>
            <a:r>
              <a:rPr lang="en-US" sz="2800" dirty="0" smtClean="0"/>
              <a:t>Family and social support for ignoring problems.</a:t>
            </a:r>
          </a:p>
          <a:p>
            <a:pPr>
              <a:buClr>
                <a:schemeClr val="accent2"/>
              </a:buClr>
              <a:buFont typeface="Wingdings" charset="2"/>
              <a:buChar char="v"/>
            </a:pPr>
            <a:r>
              <a:rPr lang="en-US" sz="2800" dirty="0" smtClean="0"/>
              <a:t>Pt avoidance of the subject (or not remembering to </a:t>
            </a:r>
            <a:r>
              <a:rPr lang="en-US" sz="2800" i="1" dirty="0" smtClean="0"/>
              <a:t>mention</a:t>
            </a:r>
            <a:r>
              <a:rPr lang="en-US" sz="2800" dirty="0" smtClean="0"/>
              <a:t> memory problems to physician). </a:t>
            </a:r>
          </a:p>
          <a:p>
            <a:pPr>
              <a:buClr>
                <a:schemeClr val="accent2"/>
              </a:buClr>
              <a:buFont typeface="Wingdings" charset="2"/>
              <a:buChar char="v"/>
            </a:pPr>
            <a:r>
              <a:rPr lang="en-US" sz="2800" dirty="0" smtClean="0"/>
              <a:t>Physician reluctance to ask. (There’s little time, it’s a can of worms, the patient is difficult to communicate with.)</a:t>
            </a:r>
          </a:p>
          <a:p>
            <a:pPr>
              <a:buClr>
                <a:schemeClr val="accent2"/>
              </a:buClr>
              <a:buFont typeface="Wingdings" charset="2"/>
              <a:buChar char="v"/>
            </a:pPr>
            <a:r>
              <a:rPr lang="en-US" sz="2800" dirty="0" smtClean="0"/>
              <a:t>Pts in early stage looking normal.</a:t>
            </a:r>
          </a:p>
          <a:p>
            <a:pPr>
              <a:buClr>
                <a:schemeClr val="accent2"/>
              </a:buClr>
              <a:buFont typeface="Wingdings" charset="2"/>
              <a:buChar char="v"/>
            </a:pPr>
            <a:r>
              <a:rPr lang="en-US" sz="2800" dirty="0" smtClean="0"/>
              <a:t>Misdiagnosis as depression or “normal aging.”</a:t>
            </a:r>
            <a:endParaRPr lang="en-US" dirty="0" smtClean="0"/>
          </a:p>
          <a:p>
            <a:pPr>
              <a:buClr>
                <a:srgbClr val="F0A22E"/>
              </a:buClr>
              <a:buFont typeface="Wingdings" charset="2"/>
              <a:buChar char="v"/>
            </a:pPr>
            <a:endParaRPr lang="en-US" dirty="0" smtClean="0">
              <a:solidFill>
                <a:srgbClr val="4E3B30"/>
              </a:solidFill>
            </a:endParaRPr>
          </a:p>
          <a:p>
            <a:pPr>
              <a:buClr>
                <a:srgbClr val="F0A22E"/>
              </a:buClr>
              <a:buFont typeface="Wingdings" charset="2"/>
              <a:buChar char="v"/>
            </a:pPr>
            <a:endParaRPr lang="en-US" dirty="0" smtClean="0">
              <a:solidFill>
                <a:srgbClr val="4E3B30"/>
              </a:solidFill>
            </a:endParaRPr>
          </a:p>
          <a:p>
            <a:pPr>
              <a:buFont typeface="Wingdings 2" charset="2"/>
              <a:buNone/>
            </a:pPr>
            <a:endParaRPr lang="en-US" dirty="0" smtClean="0"/>
          </a:p>
          <a:p>
            <a:pPr>
              <a:buFont typeface="Wingdings 2" charset="2"/>
              <a:buNone/>
            </a:pPr>
            <a:endParaRPr lang="en-US" dirty="0" smtClean="0"/>
          </a:p>
        </p:txBody>
      </p:sp>
      <p:sp>
        <p:nvSpPr>
          <p:cNvPr id="20484"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807F7702-7F8F-4E61-A7F2-F65416D4C1E9}" type="slidenum">
              <a:rPr lang="en-US">
                <a:solidFill>
                  <a:schemeClr val="bg1"/>
                </a:solidFill>
              </a:rPr>
              <a:pPr/>
              <a:t>5</a:t>
            </a:fld>
            <a:endParaRPr lang="en-US">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Consequences of Delayed Diagnosis</a:t>
            </a:r>
            <a:endParaRPr lang="en-US" cap="none" dirty="0">
              <a:ea typeface="+mj-ea"/>
            </a:endParaRPr>
          </a:p>
        </p:txBody>
      </p:sp>
      <p:sp>
        <p:nvSpPr>
          <p:cNvPr id="22531" name="Content Placeholder 2"/>
          <p:cNvSpPr>
            <a:spLocks noGrp="1"/>
          </p:cNvSpPr>
          <p:nvPr>
            <p:ph idx="1"/>
          </p:nvPr>
        </p:nvSpPr>
        <p:spPr/>
        <p:txBody>
          <a:bodyPr/>
          <a:lstStyle/>
          <a:p>
            <a:pPr>
              <a:buClr>
                <a:schemeClr val="accent2"/>
              </a:buClr>
              <a:buFont typeface="Wingdings" charset="2"/>
              <a:buChar char="v"/>
            </a:pPr>
            <a:r>
              <a:rPr lang="en-US" dirty="0" smtClean="0"/>
              <a:t>A struggle to maintain normalcy—</a:t>
            </a:r>
            <a:r>
              <a:rPr lang="en-US" dirty="0" smtClean="0">
                <a:solidFill>
                  <a:srgbClr val="4E3B30"/>
                </a:solidFill>
              </a:rPr>
              <a:t>denying, minimizing and </a:t>
            </a:r>
            <a:r>
              <a:rPr lang="en-US" dirty="0" err="1" smtClean="0">
                <a:solidFill>
                  <a:srgbClr val="4E3B30"/>
                </a:solidFill>
              </a:rPr>
              <a:t>psychologizing</a:t>
            </a:r>
            <a:r>
              <a:rPr lang="en-US" dirty="0" smtClean="0">
                <a:solidFill>
                  <a:srgbClr val="4E3B30"/>
                </a:solidFill>
              </a:rPr>
              <a:t>.</a:t>
            </a:r>
          </a:p>
          <a:p>
            <a:pPr>
              <a:buClr>
                <a:schemeClr val="accent2"/>
              </a:buClr>
              <a:buFont typeface="Wingdings" charset="2"/>
              <a:buChar char="v"/>
            </a:pPr>
            <a:r>
              <a:rPr lang="en-US" dirty="0" smtClean="0">
                <a:solidFill>
                  <a:srgbClr val="4E3B30"/>
                </a:solidFill>
              </a:rPr>
              <a:t>Anxiety and confusion.</a:t>
            </a:r>
            <a:endParaRPr lang="en-US" dirty="0" smtClean="0">
              <a:latin typeface="Times New Roman" charset="0"/>
              <a:cs typeface="Times New Roman" charset="0"/>
            </a:endParaRPr>
          </a:p>
          <a:p>
            <a:pPr>
              <a:buClr>
                <a:schemeClr val="accent2"/>
              </a:buClr>
              <a:buFont typeface="Wingdings" charset="2"/>
              <a:buChar char="v"/>
            </a:pPr>
            <a:r>
              <a:rPr lang="en-US" dirty="0" smtClean="0"/>
              <a:t>Family disruption, alienation, conflict.</a:t>
            </a:r>
            <a:endParaRPr lang="en-US" dirty="0" smtClean="0">
              <a:solidFill>
                <a:srgbClr val="4E3B30"/>
              </a:solidFill>
            </a:endParaRPr>
          </a:p>
          <a:p>
            <a:pPr>
              <a:buClr>
                <a:schemeClr val="accent2"/>
              </a:buClr>
              <a:buFont typeface="Wingdings" charset="2"/>
              <a:buChar char="v"/>
            </a:pPr>
            <a:r>
              <a:rPr lang="en-US" dirty="0" smtClean="0"/>
              <a:t>Financial mismanagement.</a:t>
            </a:r>
          </a:p>
          <a:p>
            <a:pPr>
              <a:buClr>
                <a:schemeClr val="accent2"/>
              </a:buClr>
              <a:buFont typeface="Wingdings" charset="2"/>
              <a:buChar char="v"/>
            </a:pPr>
            <a:r>
              <a:rPr lang="en-US" dirty="0" smtClean="0"/>
              <a:t>Poor management of concurrent conditions.</a:t>
            </a:r>
          </a:p>
          <a:p>
            <a:pPr>
              <a:buClr>
                <a:schemeClr val="accent2"/>
              </a:buClr>
              <a:buFont typeface="Wingdings" charset="2"/>
              <a:buChar char="v"/>
            </a:pPr>
            <a:r>
              <a:rPr lang="en-US" dirty="0" smtClean="0"/>
              <a:t>More difficulty gaining acknowledgment.</a:t>
            </a:r>
          </a:p>
          <a:p>
            <a:pPr>
              <a:buClr>
                <a:srgbClr val="F0A22E"/>
              </a:buClr>
              <a:buFont typeface="Wingdings" charset="2"/>
              <a:buChar char="v"/>
            </a:pPr>
            <a:endParaRPr lang="en-US" dirty="0" smtClean="0">
              <a:solidFill>
                <a:srgbClr val="4E3B30"/>
              </a:solidFill>
            </a:endParaRPr>
          </a:p>
          <a:p>
            <a:pPr>
              <a:buClr>
                <a:srgbClr val="F0A22E"/>
              </a:buClr>
              <a:buFont typeface="Wingdings" charset="2"/>
              <a:buChar char="v"/>
            </a:pPr>
            <a:endParaRPr lang="en-US" dirty="0" smtClean="0">
              <a:solidFill>
                <a:srgbClr val="4E3B30"/>
              </a:solidFill>
            </a:endParaRPr>
          </a:p>
          <a:p>
            <a:pPr>
              <a:buFont typeface="Wingdings 2" charset="2"/>
              <a:buNone/>
            </a:pPr>
            <a:endParaRPr lang="en-US" dirty="0" smtClean="0"/>
          </a:p>
          <a:p>
            <a:pPr>
              <a:buFont typeface="Wingdings 2" charset="2"/>
              <a:buNone/>
            </a:pPr>
            <a:endParaRPr lang="en-US" dirty="0" smtClean="0"/>
          </a:p>
        </p:txBody>
      </p:sp>
      <p:sp>
        <p:nvSpPr>
          <p:cNvPr id="22532" name="Slide Number Placeholder 3"/>
          <p:cNvSpPr>
            <a:spLocks noGrp="1"/>
          </p:cNvSpPr>
          <p:nvPr>
            <p:ph type="sldNum" sz="quarter" idx="12"/>
          </p:nvPr>
        </p:nvSpPr>
        <p:spPr bwMode="auto">
          <a:xfrm>
            <a:off x="8229600" y="6337300"/>
            <a:ext cx="758825" cy="247650"/>
          </a:xfrm>
          <a:noFill/>
          <a:ln>
            <a:miter lim="800000"/>
            <a:headEnd/>
            <a:tailEnd/>
          </a:ln>
        </p:spPr>
        <p:txBody>
          <a:bodyPr/>
          <a:lstStyle/>
          <a:p>
            <a:fld id="{7EC08D49-F568-41C1-82F3-FD5DC48FC22A}" type="slidenum">
              <a:rPr lang="en-US">
                <a:solidFill>
                  <a:schemeClr val="bg1"/>
                </a:solidFill>
              </a:rPr>
              <a:pPr/>
              <a:t>6</a:t>
            </a:fld>
            <a:endParaRPr lang="en-US">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Advantages Of Early Diagnosis</a:t>
            </a:r>
            <a:endParaRPr lang="en-US" cap="none" dirty="0">
              <a:ea typeface="+mj-ea"/>
            </a:endParaRPr>
          </a:p>
        </p:txBody>
      </p:sp>
      <p:sp>
        <p:nvSpPr>
          <p:cNvPr id="23555" name="Content Placeholder 2"/>
          <p:cNvSpPr>
            <a:spLocks noGrp="1"/>
          </p:cNvSpPr>
          <p:nvPr>
            <p:ph idx="1"/>
          </p:nvPr>
        </p:nvSpPr>
        <p:spPr/>
        <p:txBody>
          <a:bodyPr/>
          <a:lstStyle/>
          <a:p>
            <a:pPr>
              <a:buClr>
                <a:schemeClr val="accent2"/>
              </a:buClr>
              <a:buFont typeface="Wingdings" charset="2"/>
              <a:buChar char="v"/>
            </a:pPr>
            <a:r>
              <a:rPr lang="en-US" smtClean="0"/>
              <a:t>Differential diagnosis enables proper care. </a:t>
            </a:r>
          </a:p>
          <a:p>
            <a:pPr>
              <a:buClr>
                <a:schemeClr val="accent2"/>
              </a:buClr>
              <a:buFont typeface="Wingdings" charset="2"/>
              <a:buChar char="v"/>
            </a:pPr>
            <a:r>
              <a:rPr lang="en-US" smtClean="0"/>
              <a:t>Diagnosis mitigates social burden.</a:t>
            </a:r>
          </a:p>
          <a:p>
            <a:pPr>
              <a:buClr>
                <a:schemeClr val="accent2"/>
              </a:buClr>
              <a:buFont typeface="Wingdings" charset="2"/>
              <a:buChar char="v"/>
            </a:pPr>
            <a:r>
              <a:rPr lang="en-US" smtClean="0">
                <a:solidFill>
                  <a:srgbClr val="4E3B30"/>
                </a:solidFill>
              </a:rPr>
              <a:t>The PWD can participate in treatment and care planning, </a:t>
            </a:r>
            <a:r>
              <a:rPr lang="en-US" smtClean="0"/>
              <a:t>benefit from existing treatments and clinical trials</a:t>
            </a:r>
            <a:r>
              <a:rPr lang="en-US" smtClean="0">
                <a:solidFill>
                  <a:srgbClr val="4E3B30"/>
                </a:solidFill>
              </a:rPr>
              <a:t>.</a:t>
            </a:r>
          </a:p>
          <a:p>
            <a:pPr>
              <a:buClr>
                <a:schemeClr val="accent2"/>
              </a:buClr>
              <a:buFont typeface="Wingdings" charset="2"/>
              <a:buChar char="v"/>
            </a:pPr>
            <a:r>
              <a:rPr lang="en-US" smtClean="0">
                <a:solidFill>
                  <a:srgbClr val="4E3B30"/>
                </a:solidFill>
              </a:rPr>
              <a:t>Family members can receive support and education in caregiving.</a:t>
            </a:r>
          </a:p>
          <a:p>
            <a:pPr>
              <a:buFont typeface="Wingdings 2" charset="2"/>
              <a:buNone/>
            </a:pPr>
            <a:endParaRPr lang="en-US" smtClean="0"/>
          </a:p>
          <a:p>
            <a:pPr>
              <a:buClr>
                <a:srgbClr val="F0A22E"/>
              </a:buClr>
              <a:buFont typeface="Wingdings" charset="2"/>
              <a:buChar char="v"/>
            </a:pPr>
            <a:endParaRPr lang="en-US" smtClean="0">
              <a:solidFill>
                <a:srgbClr val="4E3B30"/>
              </a:solidFill>
            </a:endParaRPr>
          </a:p>
          <a:p>
            <a:pPr>
              <a:buClr>
                <a:srgbClr val="F0A22E"/>
              </a:buClr>
              <a:buFont typeface="Wingdings" charset="2"/>
              <a:buChar char="v"/>
            </a:pPr>
            <a:endParaRPr lang="en-US"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23556"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5E3F5836-F411-4B08-A18D-4ADFE1B19E96}" type="slidenum">
              <a:rPr lang="en-US">
                <a:solidFill>
                  <a:schemeClr val="bg1"/>
                </a:solidFill>
              </a:rPr>
              <a:pPr/>
              <a:t>7</a:t>
            </a:fld>
            <a:endParaRPr lang="en-US">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b="1" cap="none" dirty="0" smtClean="0">
                <a:ea typeface="+mj-ea"/>
              </a:rPr>
              <a:t>Early Warning Signs</a:t>
            </a:r>
            <a:r>
              <a:rPr lang="en-US" b="1" dirty="0" smtClean="0">
                <a:ea typeface="+mj-ea"/>
              </a:rPr>
              <a:t/>
            </a:r>
            <a:br>
              <a:rPr lang="en-US" b="1" dirty="0" smtClean="0">
                <a:ea typeface="+mj-ea"/>
              </a:rPr>
            </a:br>
            <a:endParaRPr lang="en-US" dirty="0">
              <a:ea typeface="+mj-ea"/>
            </a:endParaRPr>
          </a:p>
        </p:txBody>
      </p:sp>
      <p:sp>
        <p:nvSpPr>
          <p:cNvPr id="3" name="Content Placeholder 2"/>
          <p:cNvSpPr>
            <a:spLocks noGrp="1"/>
          </p:cNvSpPr>
          <p:nvPr>
            <p:ph idx="1"/>
          </p:nvPr>
        </p:nvSpPr>
        <p:spPr>
          <a:xfrm>
            <a:off x="284163" y="1281113"/>
            <a:ext cx="8686800" cy="4943475"/>
          </a:xfrm>
        </p:spPr>
        <p:txBody>
          <a:bodyPr>
            <a:normAutofit fontScale="77500" lnSpcReduction="20000"/>
          </a:bodyPr>
          <a:lstStyle/>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Memory changes which disrupt daily life.</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Challenges in planning and solving problems.</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Difficulty completing familiar tasks at home, at work, or at leisure.</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Confusion with time or place.</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Trouble understanding visual images and spatial relationships</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New problems with words in speaking or writing.</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Misplacing things and losing the ability to retrace steps.</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Decreased or poor judgment.</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Withdrawal from work or social activities.</a:t>
            </a:r>
          </a:p>
          <a:p>
            <a:pPr marL="514350" indent="-514350" fontAlgn="auto">
              <a:spcAft>
                <a:spcPts val="0"/>
              </a:spcAft>
              <a:buClr>
                <a:schemeClr val="accent2">
                  <a:lumMod val="50000"/>
                </a:schemeClr>
              </a:buClr>
              <a:buFont typeface="+mj-lt"/>
              <a:buAutoNum type="arabicPeriod"/>
              <a:defRPr/>
            </a:pPr>
            <a:r>
              <a:rPr lang="en-US" dirty="0" smtClean="0">
                <a:solidFill>
                  <a:srgbClr val="4E3B30"/>
                </a:solidFill>
                <a:ea typeface="+mn-ea"/>
              </a:rPr>
              <a:t>Changes in mood or personality.</a:t>
            </a:r>
          </a:p>
        </p:txBody>
      </p:sp>
      <p:sp>
        <p:nvSpPr>
          <p:cNvPr id="24580" name="Slide Number Placeholder 3"/>
          <p:cNvSpPr>
            <a:spLocks noGrp="1"/>
          </p:cNvSpPr>
          <p:nvPr>
            <p:ph type="sldNum" sz="quarter" idx="12"/>
          </p:nvPr>
        </p:nvSpPr>
        <p:spPr bwMode="auto">
          <a:xfrm>
            <a:off x="8229600" y="6327775"/>
            <a:ext cx="758825" cy="246063"/>
          </a:xfrm>
          <a:noFill/>
          <a:ln>
            <a:miter lim="800000"/>
            <a:headEnd/>
            <a:tailEnd/>
          </a:ln>
        </p:spPr>
        <p:txBody>
          <a:bodyPr/>
          <a:lstStyle/>
          <a:p>
            <a:fld id="{70802558-161A-474E-8FB4-0A54DB57F5C8}" type="slidenum">
              <a:rPr lang="en-US">
                <a:solidFill>
                  <a:srgbClr val="FFFFFF"/>
                </a:solidFill>
              </a:rPr>
              <a:pPr/>
              <a:t>8</a:t>
            </a:fld>
            <a:endParaRPr lang="en-US">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cap="none" dirty="0" smtClean="0">
                <a:ea typeface="+mj-ea"/>
              </a:rPr>
              <a:t>Brief Screening Tools</a:t>
            </a:r>
            <a:endParaRPr lang="en-US" cap="none" dirty="0">
              <a:ea typeface="+mj-ea"/>
            </a:endParaRPr>
          </a:p>
        </p:txBody>
      </p:sp>
      <p:sp>
        <p:nvSpPr>
          <p:cNvPr id="25603" name="Content Placeholder 2"/>
          <p:cNvSpPr>
            <a:spLocks noGrp="1"/>
          </p:cNvSpPr>
          <p:nvPr>
            <p:ph idx="1"/>
          </p:nvPr>
        </p:nvSpPr>
        <p:spPr/>
        <p:txBody>
          <a:bodyPr/>
          <a:lstStyle/>
          <a:p>
            <a:pPr>
              <a:buClr>
                <a:schemeClr val="accent2"/>
              </a:buClr>
              <a:buFont typeface="Wingdings" charset="2"/>
              <a:buChar char="v"/>
            </a:pPr>
            <a:r>
              <a:rPr lang="en-US" smtClean="0"/>
              <a:t>MMSE </a:t>
            </a:r>
          </a:p>
          <a:p>
            <a:pPr>
              <a:buClr>
                <a:schemeClr val="accent2"/>
              </a:buClr>
              <a:buFont typeface="Wingdings" charset="2"/>
              <a:buChar char="v"/>
            </a:pPr>
            <a:r>
              <a:rPr lang="en-US" smtClean="0"/>
              <a:t>Mini-Cog</a:t>
            </a:r>
            <a:endParaRPr lang="en-US" smtClean="0">
              <a:solidFill>
                <a:srgbClr val="4E3B30"/>
              </a:solidFill>
            </a:endParaRPr>
          </a:p>
          <a:p>
            <a:pPr>
              <a:buClr>
                <a:schemeClr val="accent2"/>
              </a:buClr>
              <a:buFont typeface="Wingdings" charset="2"/>
              <a:buChar char="v"/>
            </a:pPr>
            <a:r>
              <a:rPr lang="en-US" smtClean="0"/>
              <a:t>Talking with family members</a:t>
            </a:r>
          </a:p>
          <a:p>
            <a:pPr>
              <a:buClr>
                <a:srgbClr val="F0A22E"/>
              </a:buClr>
              <a:buFont typeface="Wingdings" charset="2"/>
              <a:buChar char="v"/>
            </a:pPr>
            <a:endParaRPr lang="en-US" smtClean="0">
              <a:solidFill>
                <a:srgbClr val="4E3B30"/>
              </a:solidFill>
            </a:endParaRPr>
          </a:p>
          <a:p>
            <a:pPr>
              <a:buFont typeface="Wingdings 2" charset="2"/>
              <a:buNone/>
            </a:pPr>
            <a:endParaRPr lang="en-US" smtClean="0"/>
          </a:p>
          <a:p>
            <a:pPr>
              <a:buFont typeface="Wingdings 2" charset="2"/>
              <a:buNone/>
            </a:pPr>
            <a:endParaRPr lang="en-US" smtClean="0"/>
          </a:p>
        </p:txBody>
      </p:sp>
      <p:sp>
        <p:nvSpPr>
          <p:cNvPr id="25604" name="Slide Number Placeholder 3"/>
          <p:cNvSpPr>
            <a:spLocks noGrp="1"/>
          </p:cNvSpPr>
          <p:nvPr>
            <p:ph type="sldNum" sz="quarter" idx="12"/>
          </p:nvPr>
        </p:nvSpPr>
        <p:spPr bwMode="auto">
          <a:xfrm>
            <a:off x="8229600" y="6308725"/>
            <a:ext cx="758825" cy="296863"/>
          </a:xfrm>
          <a:noFill/>
          <a:ln>
            <a:miter lim="800000"/>
            <a:headEnd/>
            <a:tailEnd/>
          </a:ln>
        </p:spPr>
        <p:txBody>
          <a:bodyPr/>
          <a:lstStyle/>
          <a:p>
            <a:fld id="{0BBDDAA0-45A5-49C6-801A-EE19BF03CFE1}" type="slidenum">
              <a:rPr lang="en-US">
                <a:solidFill>
                  <a:schemeClr val="bg1"/>
                </a:solidFill>
              </a:rPr>
              <a:pPr/>
              <a:t>9</a:t>
            </a:fld>
            <a:endParaRPr lang="en-US">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2736</TotalTime>
  <Words>1336</Words>
  <Application>Microsoft Office PowerPoint</Application>
  <PresentationFormat>On-screen Show (4:3)</PresentationFormat>
  <Paragraphs>211</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Memory Loss And Dementia:  Issues in Early Detection &amp; Intervention  Adam Rochmes, Ph.D.  </vt:lpstr>
      <vt:lpstr>Objectives</vt:lpstr>
      <vt:lpstr>Dementia:</vt:lpstr>
      <vt:lpstr>Diagnostic Guidelines</vt:lpstr>
      <vt:lpstr>Diagnostic Pitfalls</vt:lpstr>
      <vt:lpstr>Consequences of Delayed Diagnosis</vt:lpstr>
      <vt:lpstr>Advantages Of Early Diagnosis</vt:lpstr>
      <vt:lpstr>Early Warning Signs </vt:lpstr>
      <vt:lpstr>Brief Screening Tools</vt:lpstr>
      <vt:lpstr>Mini-Cog</vt:lpstr>
      <vt:lpstr>Administering the Mini-Cog</vt:lpstr>
      <vt:lpstr>Scoring the Mini-Cog</vt:lpstr>
      <vt:lpstr>THe Mini-Cog Scoring Algorhythm</vt:lpstr>
      <vt:lpstr>Diagnostic Workup</vt:lpstr>
      <vt:lpstr>Follow-up</vt:lpstr>
      <vt:lpstr>Helping PWDs Live with Dementia</vt:lpstr>
      <vt:lpstr>Helping Families Live with Dementia</vt:lpstr>
      <vt:lpstr>Care Receiver Resources</vt:lpstr>
      <vt:lpstr>Community/National Organizations</vt:lpstr>
      <vt:lpstr>Alzheimer’s Association Programs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FAMILIES AS PARTNERS IN CAREGIVING</dc:title>
  <dc:creator>Adam Rochmes</dc:creator>
  <cp:lastModifiedBy>HCMARTINEZ</cp:lastModifiedBy>
  <cp:revision>84</cp:revision>
  <cp:lastPrinted>2009-08-16T19:17:30Z</cp:lastPrinted>
  <dcterms:created xsi:type="dcterms:W3CDTF">2009-08-20T02:15:16Z</dcterms:created>
  <dcterms:modified xsi:type="dcterms:W3CDTF">2009-08-20T19:09:44Z</dcterms:modified>
</cp:coreProperties>
</file>